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366" r:id="rId2"/>
    <p:sldId id="371" r:id="rId3"/>
    <p:sldId id="343" r:id="rId4"/>
    <p:sldId id="375" r:id="rId5"/>
    <p:sldId id="369" r:id="rId6"/>
    <p:sldId id="370" r:id="rId7"/>
    <p:sldId id="345" r:id="rId8"/>
    <p:sldId id="317" r:id="rId9"/>
    <p:sldId id="368" r:id="rId10"/>
    <p:sldId id="344" r:id="rId11"/>
    <p:sldId id="311" r:id="rId12"/>
    <p:sldId id="333" r:id="rId13"/>
    <p:sldId id="373" r:id="rId14"/>
    <p:sldId id="374" r:id="rId15"/>
    <p:sldId id="378" r:id="rId16"/>
    <p:sldId id="340" r:id="rId17"/>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Arial" charset="0"/>
        <a:ea typeface="+mn-ea"/>
        <a:cs typeface="Arial" charset="0"/>
      </a:defRPr>
    </a:lvl1pPr>
    <a:lvl2pPr marL="457200" algn="l" rtl="0" fontAlgn="base">
      <a:spcBef>
        <a:spcPct val="0"/>
      </a:spcBef>
      <a:spcAft>
        <a:spcPct val="0"/>
      </a:spcAft>
      <a:defRPr sz="2400" kern="1200">
        <a:solidFill>
          <a:schemeClr val="tx1"/>
        </a:solidFill>
        <a:latin typeface="Arial" charset="0"/>
        <a:ea typeface="+mn-ea"/>
        <a:cs typeface="Arial" charset="0"/>
      </a:defRPr>
    </a:lvl2pPr>
    <a:lvl3pPr marL="914400" algn="l" rtl="0" fontAlgn="base">
      <a:spcBef>
        <a:spcPct val="0"/>
      </a:spcBef>
      <a:spcAft>
        <a:spcPct val="0"/>
      </a:spcAft>
      <a:defRPr sz="2400" kern="1200">
        <a:solidFill>
          <a:schemeClr val="tx1"/>
        </a:solidFill>
        <a:latin typeface="Arial" charset="0"/>
        <a:ea typeface="+mn-ea"/>
        <a:cs typeface="Arial" charset="0"/>
      </a:defRPr>
    </a:lvl3pPr>
    <a:lvl4pPr marL="1371600" algn="l" rtl="0" fontAlgn="base">
      <a:spcBef>
        <a:spcPct val="0"/>
      </a:spcBef>
      <a:spcAft>
        <a:spcPct val="0"/>
      </a:spcAft>
      <a:defRPr sz="2400" kern="1200">
        <a:solidFill>
          <a:schemeClr val="tx1"/>
        </a:solidFill>
        <a:latin typeface="Arial" charset="0"/>
        <a:ea typeface="+mn-ea"/>
        <a:cs typeface="Arial" charset="0"/>
      </a:defRPr>
    </a:lvl4pPr>
    <a:lvl5pPr marL="1828800" algn="l" rtl="0" fontAlgn="base">
      <a:spcBef>
        <a:spcPct val="0"/>
      </a:spcBef>
      <a:spcAft>
        <a:spcPct val="0"/>
      </a:spcAft>
      <a:defRPr sz="2400" kern="1200">
        <a:solidFill>
          <a:schemeClr val="tx1"/>
        </a:solidFill>
        <a:latin typeface="Arial" charset="0"/>
        <a:ea typeface="+mn-ea"/>
        <a:cs typeface="Arial" charset="0"/>
      </a:defRPr>
    </a:lvl5pPr>
    <a:lvl6pPr marL="2286000" algn="l" defTabSz="914400" rtl="0" eaLnBrk="1" latinLnBrk="0" hangingPunct="1">
      <a:defRPr sz="2400" kern="1200">
        <a:solidFill>
          <a:schemeClr val="tx1"/>
        </a:solidFill>
        <a:latin typeface="Arial" charset="0"/>
        <a:ea typeface="+mn-ea"/>
        <a:cs typeface="Arial" charset="0"/>
      </a:defRPr>
    </a:lvl6pPr>
    <a:lvl7pPr marL="2743200" algn="l" defTabSz="914400" rtl="0" eaLnBrk="1" latinLnBrk="0" hangingPunct="1">
      <a:defRPr sz="2400" kern="1200">
        <a:solidFill>
          <a:schemeClr val="tx1"/>
        </a:solidFill>
        <a:latin typeface="Arial" charset="0"/>
        <a:ea typeface="+mn-ea"/>
        <a:cs typeface="Arial" charset="0"/>
      </a:defRPr>
    </a:lvl7pPr>
    <a:lvl8pPr marL="3200400" algn="l" defTabSz="914400" rtl="0" eaLnBrk="1" latinLnBrk="0" hangingPunct="1">
      <a:defRPr sz="2400" kern="1200">
        <a:solidFill>
          <a:schemeClr val="tx1"/>
        </a:solidFill>
        <a:latin typeface="Arial" charset="0"/>
        <a:ea typeface="+mn-ea"/>
        <a:cs typeface="Arial" charset="0"/>
      </a:defRPr>
    </a:lvl8pPr>
    <a:lvl9pPr marL="3657600" algn="l" defTabSz="914400" rtl="0" eaLnBrk="1" latinLnBrk="0" hangingPunct="1">
      <a:defRPr sz="2400"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showPr>
  <p:clrMru>
    <a:srgbClr val="000099"/>
    <a:srgbClr val="FFFF00"/>
    <a:srgbClr val="FFFF99"/>
    <a:srgbClr val="1D5333"/>
    <a:srgbClr val="00CCFF"/>
    <a:srgbClr val="FF3300"/>
    <a:srgbClr val="FFCC00"/>
    <a:srgbClr val="96969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500" autoAdjust="0"/>
    <p:restoredTop sz="96119" autoAdjust="0"/>
  </p:normalViewPr>
  <p:slideViewPr>
    <p:cSldViewPr>
      <p:cViewPr>
        <p:scale>
          <a:sx n="60" d="100"/>
          <a:sy n="60" d="100"/>
        </p:scale>
        <p:origin x="-948" y="-22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atin typeface="Arial" charset="0"/>
                <a:cs typeface="Arial" charset="0"/>
              </a:defRPr>
            </a:lvl1pPr>
          </a:lstStyle>
          <a:p>
            <a:pPr>
              <a:defRPr/>
            </a:pPr>
            <a:endParaRPr lang="en-US"/>
          </a:p>
        </p:txBody>
      </p:sp>
      <p:sp>
        <p:nvSpPr>
          <p:cNvPr id="30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cs typeface="Arial" charset="0"/>
              </a:defRPr>
            </a:lvl1pPr>
          </a:lstStyle>
          <a:p>
            <a:pPr>
              <a:defRPr/>
            </a:pPr>
            <a:endParaRPr lang="en-US"/>
          </a:p>
        </p:txBody>
      </p:sp>
      <p:sp>
        <p:nvSpPr>
          <p:cNvPr id="1843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atin typeface="Arial" charset="0"/>
                <a:cs typeface="Arial" charset="0"/>
              </a:defRPr>
            </a:lvl1pPr>
          </a:lstStyle>
          <a:p>
            <a:pPr>
              <a:defRPr/>
            </a:pPr>
            <a:endParaRPr lang="en-US"/>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cs typeface="Arial" charset="0"/>
              </a:defRPr>
            </a:lvl1pPr>
          </a:lstStyle>
          <a:p>
            <a:pPr>
              <a:defRPr/>
            </a:pPr>
            <a:fld id="{B7C77D49-BD81-48AD-9AD0-4F1F6261CCBD}"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p:spPr>
        <p:txBody>
          <a:bodyPr/>
          <a:lstStyle/>
          <a:p>
            <a:endParaRPr lang="en-US" smtClean="0"/>
          </a:p>
        </p:txBody>
      </p:sp>
      <p:sp>
        <p:nvSpPr>
          <p:cNvPr id="19460" name="Slide Number Placeholder 3"/>
          <p:cNvSpPr>
            <a:spLocks noGrp="1"/>
          </p:cNvSpPr>
          <p:nvPr>
            <p:ph type="sldNum" sz="quarter" idx="5"/>
          </p:nvPr>
        </p:nvSpPr>
        <p:spPr>
          <a:noFill/>
        </p:spPr>
        <p:txBody>
          <a:bodyPr/>
          <a:lstStyle/>
          <a:p>
            <a:fld id="{8CD8DDE7-FCDC-4997-A304-9F69F0ED734A}" type="slidenum">
              <a:rPr lang="en-US" smtClean="0"/>
              <a:pPr/>
              <a:t>13</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D8F17E3-97D3-41C1-B2AD-74572CE07192}" type="slidenum">
              <a:rPr lang="en-US"/>
              <a:pPr>
                <a:defRPr/>
              </a:pPr>
              <a:t>‹#›</a:t>
            </a:fld>
            <a:endParaRPr lang="en-US"/>
          </a:p>
        </p:txBody>
      </p:sp>
    </p:spTree>
  </p:cSld>
  <p:clrMapOvr>
    <a:masterClrMapping/>
  </p:clrMapOvr>
  <p:transition advClick="0" advTm="5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73E8F24-6662-443B-994A-05146315F796}" type="slidenum">
              <a:rPr lang="en-US"/>
              <a:pPr>
                <a:defRPr/>
              </a:pPr>
              <a:t>‹#›</a:t>
            </a:fld>
            <a:endParaRPr lang="en-US"/>
          </a:p>
        </p:txBody>
      </p:sp>
    </p:spTree>
  </p:cSld>
  <p:clrMapOvr>
    <a:masterClrMapping/>
  </p:clrMapOvr>
  <p:transition advClick="0" advTm="5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7784B1C-8B23-49C0-B16F-44A3A71152C7}" type="slidenum">
              <a:rPr lang="en-US"/>
              <a:pPr>
                <a:defRPr/>
              </a:pPr>
              <a:t>‹#›</a:t>
            </a:fld>
            <a:endParaRPr lang="en-US"/>
          </a:p>
        </p:txBody>
      </p:sp>
    </p:spTree>
  </p:cSld>
  <p:clrMapOvr>
    <a:masterClrMapping/>
  </p:clrMapOvr>
  <p:transition advClick="0" advTm="5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82E83D3-A4BA-4BEB-B5C2-FB0DFF8F401B}" type="slidenum">
              <a:rPr lang="en-US"/>
              <a:pPr>
                <a:defRPr/>
              </a:pPr>
              <a:t>‹#›</a:t>
            </a:fld>
            <a:endParaRPr lang="en-US"/>
          </a:p>
        </p:txBody>
      </p:sp>
    </p:spTree>
  </p:cSld>
  <p:clrMapOvr>
    <a:masterClrMapping/>
  </p:clrMapOvr>
  <p:transition advClick="0" advTm="5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C545A697-B98F-4297-9AE6-29E1E16DF525}" type="slidenum">
              <a:rPr lang="en-US"/>
              <a:pPr>
                <a:defRPr/>
              </a:pPr>
              <a:t>‹#›</a:t>
            </a:fld>
            <a:endParaRPr lang="en-US"/>
          </a:p>
        </p:txBody>
      </p:sp>
    </p:spTree>
  </p:cSld>
  <p:clrMapOvr>
    <a:masterClrMapping/>
  </p:clrMapOvr>
  <p:transition advClick="0" advTm="5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1097B849-6C17-4991-90FC-5528BEF61A38}" type="slidenum">
              <a:rPr lang="en-US"/>
              <a:pPr>
                <a:defRPr/>
              </a:pPr>
              <a:t>‹#›</a:t>
            </a:fld>
            <a:endParaRPr lang="en-US"/>
          </a:p>
        </p:txBody>
      </p:sp>
    </p:spTree>
  </p:cSld>
  <p:clrMapOvr>
    <a:masterClrMapping/>
  </p:clrMapOvr>
  <p:transition advClick="0" advTm="5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483481F1-2A60-43E0-9B26-DFDF511A7302}" type="slidenum">
              <a:rPr lang="en-US"/>
              <a:pPr>
                <a:defRPr/>
              </a:pPr>
              <a:t>‹#›</a:t>
            </a:fld>
            <a:endParaRPr lang="en-US"/>
          </a:p>
        </p:txBody>
      </p:sp>
    </p:spTree>
  </p:cSld>
  <p:clrMapOvr>
    <a:masterClrMapping/>
  </p:clrMapOvr>
  <p:transition advClick="0" advTm="5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AA2ADDB-7B53-4AE2-AD9C-CC9E3F274C66}" type="slidenum">
              <a:rPr lang="en-US"/>
              <a:pPr>
                <a:defRPr/>
              </a:pPr>
              <a:t>‹#›</a:t>
            </a:fld>
            <a:endParaRPr lang="en-US"/>
          </a:p>
        </p:txBody>
      </p:sp>
    </p:spTree>
  </p:cSld>
  <p:clrMapOvr>
    <a:masterClrMapping/>
  </p:clrMapOvr>
  <p:transition advClick="0" advTm="5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0AA7533-40E3-4A7C-A622-FF7307F3BB9D}" type="slidenum">
              <a:rPr lang="en-US"/>
              <a:pPr>
                <a:defRPr/>
              </a:pPr>
              <a:t>‹#›</a:t>
            </a:fld>
            <a:endParaRPr lang="en-US"/>
          </a:p>
        </p:txBody>
      </p:sp>
    </p:spTree>
  </p:cSld>
  <p:clrMapOvr>
    <a:masterClrMapping/>
  </p:clrMapOvr>
  <p:transition advClick="0" advTm="5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21D4A12-9CDC-40E0-AB9B-03151B9D9512}" type="slidenum">
              <a:rPr lang="en-US"/>
              <a:pPr>
                <a:defRPr/>
              </a:pPr>
              <a:t>‹#›</a:t>
            </a:fld>
            <a:endParaRPr lang="en-US"/>
          </a:p>
        </p:txBody>
      </p:sp>
    </p:spTree>
  </p:cSld>
  <p:clrMapOvr>
    <a:masterClrMapping/>
  </p:clrMapOvr>
  <p:transition advClick="0" advTm="5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8C04FCF-BBB7-4A6C-BD18-7BB18C91F1B7}" type="slidenum">
              <a:rPr lang="en-US"/>
              <a:pPr>
                <a:defRPr/>
              </a:pPr>
              <a:t>‹#›</a:t>
            </a:fld>
            <a:endParaRPr lang="en-US"/>
          </a:p>
        </p:txBody>
      </p:sp>
    </p:spTree>
  </p:cSld>
  <p:clrMapOvr>
    <a:masterClrMapping/>
  </p:clrMapOvr>
  <p:transition advClick="0" advTm="5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atin typeface="Arial" charset="0"/>
                <a:cs typeface="Arial" charset="0"/>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cs typeface="Arial" charset="0"/>
              </a:defRPr>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charset="0"/>
                <a:cs typeface="Arial" charset="0"/>
              </a:defRPr>
            </a:lvl1pPr>
          </a:lstStyle>
          <a:p>
            <a:pPr>
              <a:defRPr/>
            </a:pPr>
            <a:fld id="{C0DDF679-5A8E-458E-B833-3EE314B3282E}"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5500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gif"/><Relationship Id="rId1" Type="http://schemas.openxmlformats.org/officeDocument/2006/relationships/slideLayout" Target="../slideLayouts/slideLayout2.xml"/><Relationship Id="rId5" Type="http://schemas.openxmlformats.org/officeDocument/2006/relationships/hyperlink" Target="http://www.phoquang.org/" TargetMode="External"/><Relationship Id="rId4" Type="http://schemas.openxmlformats.org/officeDocument/2006/relationships/image" Target="../media/image1.gif"/></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2.gif"/></Relationships>
</file>

<file path=ppt/slides/_rels/slide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2.xml"/><Relationship Id="rId4" Type="http://schemas.openxmlformats.org/officeDocument/2006/relationships/image" Target="../media/image1.gif"/></Relationships>
</file>

<file path=ppt/slides/_rels/slide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jpeg"/><Relationship Id="rId1" Type="http://schemas.openxmlformats.org/officeDocument/2006/relationships/slideLayout" Target="../slideLayouts/slideLayout7.xml"/><Relationship Id="rId5" Type="http://schemas.openxmlformats.org/officeDocument/2006/relationships/image" Target="../media/image12.gif"/><Relationship Id="rId4" Type="http://schemas.openxmlformats.org/officeDocument/2006/relationships/image" Target="../media/image2.gif"/></Relationships>
</file>

<file path=ppt/slides/_rels/slide7.xml.rels><?xml version="1.0" encoding="UTF-8" standalone="yes"?>
<Relationships xmlns="http://schemas.openxmlformats.org/package/2006/relationships"><Relationship Id="rId3" Type="http://schemas.openxmlformats.org/officeDocument/2006/relationships/image" Target="../media/image16.gif"/><Relationship Id="rId7" Type="http://schemas.openxmlformats.org/officeDocument/2006/relationships/image" Target="../media/image19.gif"/><Relationship Id="rId2" Type="http://schemas.openxmlformats.org/officeDocument/2006/relationships/image" Target="../media/image15.gif"/><Relationship Id="rId1" Type="http://schemas.openxmlformats.org/officeDocument/2006/relationships/slideLayout" Target="../slideLayouts/slideLayout2.xml"/><Relationship Id="rId6" Type="http://schemas.openxmlformats.org/officeDocument/2006/relationships/image" Target="../media/image1.gif"/><Relationship Id="rId5" Type="http://schemas.openxmlformats.org/officeDocument/2006/relationships/image" Target="../media/image18.gif"/><Relationship Id="rId4" Type="http://schemas.openxmlformats.org/officeDocument/2006/relationships/image" Target="../media/image17.gif"/></Relationships>
</file>

<file path=ppt/slides/_rels/slide8.xml.rels><?xml version="1.0" encoding="UTF-8" standalone="yes"?>
<Relationships xmlns="http://schemas.openxmlformats.org/package/2006/relationships"><Relationship Id="rId8" Type="http://schemas.openxmlformats.org/officeDocument/2006/relationships/image" Target="../media/image7.gif"/><Relationship Id="rId3" Type="http://schemas.openxmlformats.org/officeDocument/2006/relationships/image" Target="../media/image21.gif"/><Relationship Id="rId7" Type="http://schemas.openxmlformats.org/officeDocument/2006/relationships/image" Target="../media/image25.gif"/><Relationship Id="rId2" Type="http://schemas.openxmlformats.org/officeDocument/2006/relationships/image" Target="../media/image20.gif"/><Relationship Id="rId1" Type="http://schemas.openxmlformats.org/officeDocument/2006/relationships/slideLayout" Target="../slideLayouts/slideLayout2.xml"/><Relationship Id="rId6" Type="http://schemas.openxmlformats.org/officeDocument/2006/relationships/image" Target="../media/image24.gif"/><Relationship Id="rId5" Type="http://schemas.openxmlformats.org/officeDocument/2006/relationships/image" Target="../media/image23.gif"/><Relationship Id="rId4" Type="http://schemas.openxmlformats.org/officeDocument/2006/relationships/image" Target="../media/image22.gif"/><Relationship Id="rId9" Type="http://schemas.openxmlformats.org/officeDocument/2006/relationships/image" Target="../media/image26.gif"/></Relationships>
</file>

<file path=ppt/slides/_rels/slide9.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27.gif"/></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25.gif"/><Relationship Id="rId2" Type="http://schemas.openxmlformats.org/officeDocument/2006/relationships/image" Target="../media/image28.gif"/><Relationship Id="rId1" Type="http://schemas.openxmlformats.org/officeDocument/2006/relationships/slideLayout" Target="../slideLayouts/slideLayout2.xml"/><Relationship Id="rId6" Type="http://schemas.openxmlformats.org/officeDocument/2006/relationships/image" Target="../media/image24.gif"/><Relationship Id="rId5" Type="http://schemas.openxmlformats.org/officeDocument/2006/relationships/image" Target="../media/image23.gif"/><Relationship Id="rId4" Type="http://schemas.openxmlformats.org/officeDocument/2006/relationships/image" Target="../media/image22.gif"/></Relationships>
</file>

<file path=ppt/slides/_rels/slide11.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30.gif"/><Relationship Id="rId1" Type="http://schemas.openxmlformats.org/officeDocument/2006/relationships/slideLayout" Target="../slideLayouts/slideLayout2.xml"/><Relationship Id="rId4" Type="http://schemas.openxmlformats.org/officeDocument/2006/relationships/image" Target="../media/image31.gif"/></Relationships>
</file>

<file path=ppt/slides/_rels/slide12.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hyperlink" Target="mailto:thichtrungsy2002@yahoo.com" TargetMode="External"/><Relationship Id="rId1" Type="http://schemas.openxmlformats.org/officeDocument/2006/relationships/slideLayout" Target="../slideLayouts/slideLayout2.xml"/><Relationship Id="rId6" Type="http://schemas.openxmlformats.org/officeDocument/2006/relationships/image" Target="../media/image26.gif"/><Relationship Id="rId5" Type="http://schemas.openxmlformats.org/officeDocument/2006/relationships/image" Target="../media/image27.gif"/><Relationship Id="rId4" Type="http://schemas.openxmlformats.org/officeDocument/2006/relationships/image" Target="../media/image1.gif"/></Relationships>
</file>

<file path=ppt/slides/_rels/slide13.xml.rels><?xml version="1.0" encoding="UTF-8" standalone="yes"?>
<Relationships xmlns="http://schemas.openxmlformats.org/package/2006/relationships"><Relationship Id="rId8" Type="http://schemas.openxmlformats.org/officeDocument/2006/relationships/image" Target="../media/image37.jpeg"/><Relationship Id="rId13" Type="http://schemas.openxmlformats.org/officeDocument/2006/relationships/image" Target="../media/image41.gif"/><Relationship Id="rId3" Type="http://schemas.openxmlformats.org/officeDocument/2006/relationships/image" Target="../media/image32.gif"/><Relationship Id="rId7" Type="http://schemas.openxmlformats.org/officeDocument/2006/relationships/image" Target="../media/image36.jpeg"/><Relationship Id="rId12" Type="http://schemas.openxmlformats.org/officeDocument/2006/relationships/image" Target="../media/image5.gif"/><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5.jpeg"/><Relationship Id="rId11" Type="http://schemas.openxmlformats.org/officeDocument/2006/relationships/image" Target="../media/image40.gif"/><Relationship Id="rId5" Type="http://schemas.openxmlformats.org/officeDocument/2006/relationships/image" Target="../media/image34.jpeg"/><Relationship Id="rId10" Type="http://schemas.openxmlformats.org/officeDocument/2006/relationships/image" Target="../media/image39.jpeg"/><Relationship Id="rId4" Type="http://schemas.openxmlformats.org/officeDocument/2006/relationships/image" Target="../media/image33.jpeg"/><Relationship Id="rId9" Type="http://schemas.openxmlformats.org/officeDocument/2006/relationships/image" Target="../media/image38.jpeg"/><Relationship Id="rId14" Type="http://schemas.openxmlformats.org/officeDocument/2006/relationships/image" Target="../media/image42.gif"/></Relationships>
</file>

<file path=ppt/slides/_rels/slide14.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image" Target="../media/image44.jpeg"/><Relationship Id="rId1" Type="http://schemas.openxmlformats.org/officeDocument/2006/relationships/slideLayout" Target="../slideLayouts/slideLayout2.xml"/><Relationship Id="rId4" Type="http://schemas.openxmlformats.org/officeDocument/2006/relationships/image" Target="../media/image5.gif"/></Relationships>
</file>

<file path=ppt/slides/_rels/slide16.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image" Target="../media/image17.gif"/><Relationship Id="rId1" Type="http://schemas.openxmlformats.org/officeDocument/2006/relationships/slideLayout" Target="../slideLayouts/slideLayout2.xml"/><Relationship Id="rId5" Type="http://schemas.openxmlformats.org/officeDocument/2006/relationships/image" Target="../media/image47.gif"/><Relationship Id="rId4" Type="http://schemas.openxmlformats.org/officeDocument/2006/relationships/image" Target="../media/image46.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3"/>
          <p:cNvSpPr>
            <a:spLocks noChangeArrowheads="1"/>
          </p:cNvSpPr>
          <p:nvPr/>
        </p:nvSpPr>
        <p:spPr bwMode="auto">
          <a:xfrm>
            <a:off x="3700463" y="2333625"/>
            <a:ext cx="9144000" cy="0"/>
          </a:xfrm>
          <a:prstGeom prst="rect">
            <a:avLst/>
          </a:prstGeom>
          <a:noFill/>
          <a:ln w="9525">
            <a:noFill/>
            <a:miter lim="800000"/>
            <a:headEnd/>
            <a:tailEnd/>
          </a:ln>
        </p:spPr>
        <p:txBody>
          <a:bodyPr>
            <a:spAutoFit/>
          </a:bodyPr>
          <a:lstStyle/>
          <a:p>
            <a:endParaRPr lang="en-US"/>
          </a:p>
        </p:txBody>
      </p:sp>
      <p:pic>
        <p:nvPicPr>
          <p:cNvPr id="2051" name="Picture 5" descr="D:\Documents and Settings\aaa\My Documents\HINHPHAT\phatthichca3.gif"/>
          <p:cNvPicPr>
            <a:picLocks noChangeAspect="1" noChangeArrowheads="1" noCrop="1"/>
          </p:cNvPicPr>
          <p:nvPr/>
        </p:nvPicPr>
        <p:blipFill>
          <a:blip r:embed="rId3" cstate="print"/>
          <a:srcRect/>
          <a:stretch>
            <a:fillRect/>
          </a:stretch>
        </p:blipFill>
        <p:spPr bwMode="auto">
          <a:xfrm>
            <a:off x="7162800" y="533400"/>
            <a:ext cx="1577975" cy="2438400"/>
          </a:xfrm>
          <a:prstGeom prst="rect">
            <a:avLst/>
          </a:prstGeom>
          <a:noFill/>
          <a:ln w="9525">
            <a:noFill/>
            <a:miter lim="800000"/>
            <a:headEnd/>
            <a:tailEnd/>
          </a:ln>
        </p:spPr>
      </p:pic>
      <p:pic>
        <p:nvPicPr>
          <p:cNvPr id="2052" name="Picture 5" descr="phat1.gif"/>
          <p:cNvPicPr>
            <a:picLocks noChangeAspect="1"/>
          </p:cNvPicPr>
          <p:nvPr/>
        </p:nvPicPr>
        <p:blipFill>
          <a:blip r:embed="rId4" cstate="print"/>
          <a:srcRect/>
          <a:stretch>
            <a:fillRect/>
          </a:stretch>
        </p:blipFill>
        <p:spPr bwMode="auto">
          <a:xfrm>
            <a:off x="0" y="2590800"/>
            <a:ext cx="1304925" cy="2582863"/>
          </a:xfrm>
          <a:prstGeom prst="rect">
            <a:avLst/>
          </a:prstGeom>
          <a:noFill/>
          <a:ln w="9525">
            <a:noFill/>
            <a:miter lim="800000"/>
            <a:headEnd/>
            <a:tailEnd/>
          </a:ln>
        </p:spPr>
      </p:pic>
      <p:pic>
        <p:nvPicPr>
          <p:cNvPr id="2053" name="Picture 6" descr="phat1.gif"/>
          <p:cNvPicPr>
            <a:picLocks noChangeAspect="1"/>
          </p:cNvPicPr>
          <p:nvPr/>
        </p:nvPicPr>
        <p:blipFill>
          <a:blip r:embed="rId4" cstate="print"/>
          <a:srcRect/>
          <a:stretch>
            <a:fillRect/>
          </a:stretch>
        </p:blipFill>
        <p:spPr bwMode="auto">
          <a:xfrm>
            <a:off x="7620000" y="2667000"/>
            <a:ext cx="1331913" cy="2636838"/>
          </a:xfrm>
          <a:prstGeom prst="rect">
            <a:avLst/>
          </a:prstGeom>
          <a:noFill/>
          <a:ln w="9525">
            <a:noFill/>
            <a:miter lim="800000"/>
            <a:headEnd/>
            <a:tailEnd/>
          </a:ln>
        </p:spPr>
      </p:pic>
      <p:pic>
        <p:nvPicPr>
          <p:cNvPr id="2054" name="Picture 5" descr="D:\Documents and Settings\aaa\My Documents\HINHPHAT\phatthichca3.gif"/>
          <p:cNvPicPr>
            <a:picLocks noChangeAspect="1" noChangeArrowheads="1" noCrop="1"/>
          </p:cNvPicPr>
          <p:nvPr/>
        </p:nvPicPr>
        <p:blipFill>
          <a:blip r:embed="rId3" cstate="print"/>
          <a:srcRect/>
          <a:stretch>
            <a:fillRect/>
          </a:stretch>
        </p:blipFill>
        <p:spPr bwMode="auto">
          <a:xfrm>
            <a:off x="533400" y="457200"/>
            <a:ext cx="1577975" cy="2438400"/>
          </a:xfrm>
          <a:prstGeom prst="rect">
            <a:avLst/>
          </a:prstGeom>
          <a:noFill/>
          <a:ln w="9525">
            <a:noFill/>
            <a:miter lim="800000"/>
            <a:headEnd/>
            <a:tailEnd/>
          </a:ln>
        </p:spPr>
      </p:pic>
      <p:pic>
        <p:nvPicPr>
          <p:cNvPr id="2055" name="Picture 12" descr="duc%20phat%20va%20la%20bo%20de.gif"/>
          <p:cNvPicPr>
            <a:picLocks noChangeAspect="1"/>
          </p:cNvPicPr>
          <p:nvPr/>
        </p:nvPicPr>
        <p:blipFill>
          <a:blip r:embed="rId5" cstate="print"/>
          <a:srcRect/>
          <a:stretch>
            <a:fillRect/>
          </a:stretch>
        </p:blipFill>
        <p:spPr bwMode="auto">
          <a:xfrm>
            <a:off x="5334000" y="2514600"/>
            <a:ext cx="1812925" cy="2324100"/>
          </a:xfrm>
          <a:prstGeom prst="rect">
            <a:avLst/>
          </a:prstGeom>
          <a:noFill/>
          <a:ln w="9525">
            <a:noFill/>
            <a:miter lim="800000"/>
            <a:headEnd/>
            <a:tailEnd/>
          </a:ln>
        </p:spPr>
      </p:pic>
      <p:pic>
        <p:nvPicPr>
          <p:cNvPr id="2056" name="Picture 13" descr="duc%20phat%20va%20la%20bo%20de.gif"/>
          <p:cNvPicPr>
            <a:picLocks noChangeAspect="1"/>
          </p:cNvPicPr>
          <p:nvPr/>
        </p:nvPicPr>
        <p:blipFill>
          <a:blip r:embed="rId5" cstate="print"/>
          <a:srcRect/>
          <a:stretch>
            <a:fillRect/>
          </a:stretch>
        </p:blipFill>
        <p:spPr bwMode="auto">
          <a:xfrm>
            <a:off x="1676400" y="2514600"/>
            <a:ext cx="1812925" cy="2324100"/>
          </a:xfrm>
          <a:prstGeom prst="rect">
            <a:avLst/>
          </a:prstGeom>
          <a:noFill/>
          <a:ln w="9525">
            <a:noFill/>
            <a:miter lim="800000"/>
            <a:headEnd/>
            <a:tailEnd/>
          </a:ln>
        </p:spPr>
      </p:pic>
      <p:pic>
        <p:nvPicPr>
          <p:cNvPr id="2057" name="Picture 12" descr="avatar41045_2.gif"/>
          <p:cNvPicPr>
            <a:picLocks noChangeAspect="1"/>
          </p:cNvPicPr>
          <p:nvPr/>
        </p:nvPicPr>
        <p:blipFill>
          <a:blip r:embed="rId6" cstate="print"/>
          <a:srcRect/>
          <a:stretch>
            <a:fillRect/>
          </a:stretch>
        </p:blipFill>
        <p:spPr bwMode="auto">
          <a:xfrm>
            <a:off x="1828800" y="2438400"/>
            <a:ext cx="698500" cy="709613"/>
          </a:xfrm>
          <a:prstGeom prst="rect">
            <a:avLst/>
          </a:prstGeom>
          <a:noFill/>
          <a:ln w="9525">
            <a:noFill/>
            <a:miter lim="800000"/>
            <a:headEnd/>
            <a:tailEnd/>
          </a:ln>
        </p:spPr>
      </p:pic>
      <p:pic>
        <p:nvPicPr>
          <p:cNvPr id="2058" name="Picture 13" descr="avatar41045_2.gif"/>
          <p:cNvPicPr>
            <a:picLocks noChangeAspect="1"/>
          </p:cNvPicPr>
          <p:nvPr/>
        </p:nvPicPr>
        <p:blipFill>
          <a:blip r:embed="rId6" cstate="print"/>
          <a:srcRect/>
          <a:stretch>
            <a:fillRect/>
          </a:stretch>
        </p:blipFill>
        <p:spPr bwMode="auto">
          <a:xfrm>
            <a:off x="6400800" y="2438400"/>
            <a:ext cx="685800" cy="704850"/>
          </a:xfrm>
          <a:prstGeom prst="rect">
            <a:avLst/>
          </a:prstGeom>
          <a:noFill/>
          <a:ln w="9525">
            <a:noFill/>
            <a:miter lim="800000"/>
            <a:headEnd/>
            <a:tailEnd/>
          </a:ln>
        </p:spPr>
      </p:pic>
      <p:pic>
        <p:nvPicPr>
          <p:cNvPr id="2059" name="Picture 14" descr="phat_dan_sanhnho.gif"/>
          <p:cNvPicPr>
            <a:picLocks noChangeAspect="1"/>
          </p:cNvPicPr>
          <p:nvPr/>
        </p:nvPicPr>
        <p:blipFill>
          <a:blip r:embed="rId7" cstate="print"/>
          <a:srcRect/>
          <a:stretch>
            <a:fillRect/>
          </a:stretch>
        </p:blipFill>
        <p:spPr bwMode="auto">
          <a:xfrm>
            <a:off x="3505200" y="2514600"/>
            <a:ext cx="1881188" cy="2801938"/>
          </a:xfrm>
          <a:prstGeom prst="rect">
            <a:avLst/>
          </a:prstGeom>
          <a:noFill/>
          <a:ln w="9525">
            <a:noFill/>
            <a:miter lim="800000"/>
            <a:headEnd/>
            <a:tailEnd/>
          </a:ln>
        </p:spPr>
      </p:pic>
      <p:sp>
        <p:nvSpPr>
          <p:cNvPr id="2060" name="WordArt 12"/>
          <p:cNvSpPr>
            <a:spLocks noChangeArrowheads="1" noChangeShapeType="1" noTextEdit="1"/>
          </p:cNvSpPr>
          <p:nvPr/>
        </p:nvSpPr>
        <p:spPr bwMode="auto">
          <a:xfrm>
            <a:off x="1828800" y="5257800"/>
            <a:ext cx="5867400" cy="609600"/>
          </a:xfrm>
          <a:prstGeom prst="rect">
            <a:avLst/>
          </a:prstGeom>
        </p:spPr>
        <p:txBody>
          <a:bodyPr wrap="none" fromWordArt="1">
            <a:prstTxWarp prst="textPlain">
              <a:avLst>
                <a:gd name="adj" fmla="val 50000"/>
              </a:avLst>
            </a:prstTxWarp>
          </a:bodyPr>
          <a:lstStyle/>
          <a:p>
            <a:pPr algn="ctr"/>
            <a:r>
              <a:rPr lang="en-US" sz="1800" b="1" kern="10">
                <a:ln w="9525">
                  <a:noFill/>
                  <a:round/>
                  <a:headEnd/>
                  <a:tailEnd/>
                </a:ln>
                <a:solidFill>
                  <a:srgbClr val="FF0000"/>
                </a:solidFill>
                <a:latin typeface="Arial"/>
                <a:cs typeface="Arial"/>
              </a:rPr>
              <a:t>Author: Ven. Thích Trừng Sỹ</a:t>
            </a:r>
          </a:p>
        </p:txBody>
      </p:sp>
      <p:sp>
        <p:nvSpPr>
          <p:cNvPr id="17" name="WordArt 5"/>
          <p:cNvSpPr>
            <a:spLocks noChangeArrowheads="1" noChangeShapeType="1" noTextEdit="1"/>
          </p:cNvSpPr>
          <p:nvPr/>
        </p:nvSpPr>
        <p:spPr bwMode="auto">
          <a:xfrm>
            <a:off x="1371600" y="609600"/>
            <a:ext cx="6934200" cy="1447800"/>
          </a:xfrm>
          <a:prstGeom prst="rect">
            <a:avLst/>
          </a:prstGeom>
        </p:spPr>
        <p:txBody>
          <a:bodyPr wrap="none" fromWordArt="1">
            <a:prstTxWarp prst="textPlain">
              <a:avLst>
                <a:gd name="adj" fmla="val 50000"/>
              </a:avLst>
            </a:prstTxWarp>
            <a:scene3d>
              <a:camera prst="orthographicFront"/>
              <a:lightRig rig="flat" dir="tl">
                <a:rot lat="0" lon="0" rev="6600000"/>
              </a:lightRig>
            </a:scene3d>
            <a:sp3d extrusionH="25400" contourW="8890">
              <a:bevelT w="38100" h="31750"/>
              <a:contourClr>
                <a:srgbClr val="00B050"/>
              </a:contourClr>
            </a:sp3d>
          </a:bodyPr>
          <a:lstStyle/>
          <a:p>
            <a:pPr algn="ctr">
              <a:defRPr/>
            </a:pPr>
            <a:r>
              <a:rPr lang="vi-VN" sz="34400" b="1" kern="10" dirty="0" smtClean="0">
                <a:ln w="11430"/>
                <a:solidFill>
                  <a:srgbClr val="FFFF00"/>
                </a:solidFill>
                <a:effectLst>
                  <a:outerShdw blurRad="50800" dist="39000" dir="5460000" algn="tl">
                    <a:srgbClr val="000000">
                      <a:alpha val="38000"/>
                    </a:srgbClr>
                  </a:outerShdw>
                </a:effectLst>
                <a:latin typeface="Times New Roman"/>
                <a:cs typeface="Times New Roman"/>
              </a:rPr>
              <a:t>Kính </a:t>
            </a:r>
            <a:r>
              <a:rPr lang="vi-VN" sz="34400" b="1" kern="10" dirty="0">
                <a:ln w="11430"/>
                <a:solidFill>
                  <a:srgbClr val="FFFF00"/>
                </a:solidFill>
                <a:effectLst>
                  <a:outerShdw blurRad="50800" dist="39000" dir="5460000" algn="tl">
                    <a:srgbClr val="000000">
                      <a:alpha val="38000"/>
                    </a:srgbClr>
                  </a:outerShdw>
                </a:effectLst>
                <a:latin typeface="Times New Roman"/>
                <a:cs typeface="Times New Roman"/>
              </a:rPr>
              <a:t>Mừng Đại Lễ Phật Đản </a:t>
            </a:r>
            <a:r>
              <a:rPr lang="vi-VN" sz="34400" b="1" kern="10" dirty="0" smtClean="0">
                <a:ln w="11430"/>
                <a:solidFill>
                  <a:srgbClr val="FFFF00"/>
                </a:solidFill>
                <a:effectLst>
                  <a:outerShdw blurRad="50800" dist="39000" dir="5460000" algn="tl">
                    <a:srgbClr val="000000">
                      <a:alpha val="38000"/>
                    </a:srgbClr>
                  </a:outerShdw>
                </a:effectLst>
                <a:latin typeface="Times New Roman"/>
                <a:cs typeface="Times New Roman"/>
              </a:rPr>
              <a:t>2635</a:t>
            </a:r>
            <a:endParaRPr lang="en-US" sz="23900" b="1" kern="10" dirty="0">
              <a:ln w="11430"/>
              <a:solidFill>
                <a:srgbClr val="FFFF00"/>
              </a:solidFill>
              <a:effectLst>
                <a:outerShdw blurRad="50800" dist="39000" dir="5460000" algn="tl">
                  <a:srgbClr val="000000">
                    <a:alpha val="38000"/>
                  </a:srgbClr>
                </a:outerShdw>
              </a:effectLst>
              <a:latin typeface="Times New Roman"/>
              <a:cs typeface="Times New Roman"/>
            </a:endParaRPr>
          </a:p>
          <a:p>
            <a:pPr algn="ctr">
              <a:defRPr/>
            </a:pPr>
            <a:endParaRPr lang="en-US" sz="23900" b="1" dirty="0" smtClean="0">
              <a:solidFill>
                <a:srgbClr val="FF0000"/>
              </a:solidFill>
            </a:endParaRPr>
          </a:p>
          <a:p>
            <a:pPr algn="ctr">
              <a:defRPr/>
            </a:pPr>
            <a:r>
              <a:rPr lang="en-US" sz="23900" b="1" dirty="0" smtClean="0">
                <a:solidFill>
                  <a:srgbClr val="FF0000"/>
                </a:solidFill>
              </a:rPr>
              <a:t>Happy Reverence of Buddha’s Birthday Celebration the 2635</a:t>
            </a:r>
            <a:r>
              <a:rPr lang="en-US" sz="23900" b="1" baseline="30000" dirty="0" smtClean="0">
                <a:solidFill>
                  <a:srgbClr val="FF0000"/>
                </a:solidFill>
              </a:rPr>
              <a:t>th</a:t>
            </a:r>
            <a:r>
              <a:rPr lang="en-US" sz="13800" b="1" dirty="0" smtClean="0">
                <a:solidFill>
                  <a:srgbClr val="FF0000"/>
                </a:solidFill>
              </a:rPr>
              <a:t> </a:t>
            </a:r>
            <a:endParaRPr lang="en-US" sz="13800" dirty="0">
              <a:solidFill>
                <a:srgbClr val="FF0000"/>
              </a:solidFill>
            </a:endParaRPr>
          </a:p>
        </p:txBody>
      </p:sp>
      <p:sp>
        <p:nvSpPr>
          <p:cNvPr id="2062" name="Rectangle 6"/>
          <p:cNvSpPr>
            <a:spLocks noChangeArrowheads="1"/>
          </p:cNvSpPr>
          <p:nvPr/>
        </p:nvSpPr>
        <p:spPr bwMode="auto">
          <a:xfrm>
            <a:off x="1905000" y="1981200"/>
            <a:ext cx="5638800" cy="400050"/>
          </a:xfrm>
          <a:prstGeom prst="rect">
            <a:avLst/>
          </a:prstGeom>
          <a:noFill/>
          <a:ln w="9525">
            <a:noFill/>
            <a:miter lim="800000"/>
            <a:headEnd/>
            <a:tailEnd/>
          </a:ln>
        </p:spPr>
        <p:txBody>
          <a:bodyPr>
            <a:spAutoFit/>
          </a:bodyPr>
          <a:lstStyle/>
          <a:p>
            <a:pPr algn="ctr"/>
            <a:r>
              <a:rPr lang="en-US" sz="2000" b="1">
                <a:solidFill>
                  <a:srgbClr val="000099"/>
                </a:solidFill>
              </a:rPr>
              <a:t>Buddha Calendar 2555 (Phật lịch 2555)</a:t>
            </a:r>
          </a:p>
        </p:txBody>
      </p:sp>
    </p:spTree>
  </p:cSld>
  <p:clrMapOvr>
    <a:masterClrMapping/>
  </p:clrMapOvr>
  <p:transition advClick="0" advTm="16000">
    <p:sndAc>
      <p:stSnd loop="1">
        <p:snd r:embed="rId2" name="05_Track 5_dentutraitim.com_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afterEffect">
                                  <p:stCondLst>
                                    <p:cond delay="400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3000" fill="hold"/>
                                        <p:tgtEl>
                                          <p:spTgt spid="17"/>
                                        </p:tgtEl>
                                        <p:attrNameLst>
                                          <p:attrName>ppt_x</p:attrName>
                                        </p:attrNameLst>
                                      </p:cBhvr>
                                      <p:tavLst>
                                        <p:tav tm="0">
                                          <p:val>
                                            <p:strVal val="1+#ppt_w/2"/>
                                          </p:val>
                                        </p:tav>
                                        <p:tav tm="100000">
                                          <p:val>
                                            <p:strVal val="#ppt_x"/>
                                          </p:val>
                                        </p:tav>
                                      </p:tavLst>
                                    </p:anim>
                                    <p:anim calcmode="lin" valueType="num">
                                      <p:cBhvr additive="base">
                                        <p:cTn id="8" dur="3000" fill="hold"/>
                                        <p:tgtEl>
                                          <p:spTgt spid="1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p:txBody>
          <a:bodyPr/>
          <a:lstStyle/>
          <a:p>
            <a:endParaRPr lang="en-US" smtClean="0"/>
          </a:p>
        </p:txBody>
      </p:sp>
      <p:sp>
        <p:nvSpPr>
          <p:cNvPr id="3075" name="Content Placeholder 2"/>
          <p:cNvSpPr>
            <a:spLocks noGrp="1"/>
          </p:cNvSpPr>
          <p:nvPr>
            <p:ph idx="1"/>
          </p:nvPr>
        </p:nvSpPr>
        <p:spPr/>
        <p:txBody>
          <a:bodyPr/>
          <a:lstStyle/>
          <a:p>
            <a:endParaRPr lang="en-US" smtClean="0"/>
          </a:p>
        </p:txBody>
      </p:sp>
      <p:pic>
        <p:nvPicPr>
          <p:cNvPr id="4" name="Picture 2" descr="Rose 13"/>
          <p:cNvPicPr>
            <a:picLocks noChangeAspect="1" noChangeArrowheads="1"/>
          </p:cNvPicPr>
          <p:nvPr/>
        </p:nvPicPr>
        <p:blipFill>
          <a:blip r:embed="rId2" cstate="print"/>
          <a:srcRect/>
          <a:stretch>
            <a:fillRect/>
          </a:stretch>
        </p:blipFill>
        <p:spPr bwMode="auto">
          <a:xfrm>
            <a:off x="990600" y="685800"/>
            <a:ext cx="1350963" cy="2667000"/>
          </a:xfrm>
          <a:prstGeom prst="rect">
            <a:avLst/>
          </a:prstGeom>
          <a:noFill/>
          <a:ln w="9525">
            <a:noFill/>
            <a:miter lim="800000"/>
            <a:headEnd/>
            <a:tailEnd/>
          </a:ln>
        </p:spPr>
      </p:pic>
      <p:pic>
        <p:nvPicPr>
          <p:cNvPr id="5" name="Picture 5" descr="Rose 4"/>
          <p:cNvPicPr>
            <a:picLocks noChangeAspect="1" noChangeArrowheads="1"/>
          </p:cNvPicPr>
          <p:nvPr/>
        </p:nvPicPr>
        <p:blipFill>
          <a:blip r:embed="rId3" cstate="print"/>
          <a:srcRect/>
          <a:stretch>
            <a:fillRect/>
          </a:stretch>
        </p:blipFill>
        <p:spPr bwMode="auto">
          <a:xfrm>
            <a:off x="2819400" y="1371600"/>
            <a:ext cx="1347788" cy="2667000"/>
          </a:xfrm>
          <a:prstGeom prst="rect">
            <a:avLst/>
          </a:prstGeom>
          <a:noFill/>
          <a:ln w="9525">
            <a:noFill/>
            <a:miter lim="800000"/>
            <a:headEnd/>
            <a:tailEnd/>
          </a:ln>
        </p:spPr>
      </p:pic>
      <p:pic>
        <p:nvPicPr>
          <p:cNvPr id="6" name="Picture 9" descr="slide0004_image057"/>
          <p:cNvPicPr>
            <a:picLocks noChangeAspect="1" noChangeArrowheads="1"/>
          </p:cNvPicPr>
          <p:nvPr/>
        </p:nvPicPr>
        <p:blipFill>
          <a:blip r:embed="rId3" cstate="print"/>
          <a:srcRect/>
          <a:stretch>
            <a:fillRect/>
          </a:stretch>
        </p:blipFill>
        <p:spPr bwMode="auto">
          <a:xfrm>
            <a:off x="1828800" y="990600"/>
            <a:ext cx="1347788" cy="2667000"/>
          </a:xfrm>
          <a:prstGeom prst="rect">
            <a:avLst/>
          </a:prstGeom>
          <a:noFill/>
          <a:ln w="9525">
            <a:noFill/>
            <a:miter lim="800000"/>
            <a:headEnd/>
            <a:tailEnd/>
          </a:ln>
        </p:spPr>
      </p:pic>
      <p:pic>
        <p:nvPicPr>
          <p:cNvPr id="7" name="Picture 2" descr="Rose 13"/>
          <p:cNvPicPr>
            <a:picLocks noChangeAspect="1" noChangeArrowheads="1"/>
          </p:cNvPicPr>
          <p:nvPr/>
        </p:nvPicPr>
        <p:blipFill>
          <a:blip r:embed="rId3" cstate="print"/>
          <a:srcRect/>
          <a:stretch>
            <a:fillRect/>
          </a:stretch>
        </p:blipFill>
        <p:spPr bwMode="auto">
          <a:xfrm>
            <a:off x="3886200" y="1676400"/>
            <a:ext cx="1347788" cy="2667000"/>
          </a:xfrm>
          <a:prstGeom prst="rect">
            <a:avLst/>
          </a:prstGeom>
          <a:noFill/>
          <a:ln w="9525">
            <a:noFill/>
            <a:miter lim="800000"/>
            <a:headEnd/>
            <a:tailEnd/>
          </a:ln>
        </p:spPr>
      </p:pic>
      <p:pic>
        <p:nvPicPr>
          <p:cNvPr id="8" name="Picture 5" descr="Rose 4"/>
          <p:cNvPicPr>
            <a:picLocks noChangeAspect="1" noChangeArrowheads="1"/>
          </p:cNvPicPr>
          <p:nvPr/>
        </p:nvPicPr>
        <p:blipFill>
          <a:blip r:embed="rId3" cstate="print"/>
          <a:srcRect/>
          <a:stretch>
            <a:fillRect/>
          </a:stretch>
        </p:blipFill>
        <p:spPr bwMode="auto">
          <a:xfrm>
            <a:off x="5562600" y="2133600"/>
            <a:ext cx="1347788" cy="2667000"/>
          </a:xfrm>
          <a:prstGeom prst="rect">
            <a:avLst/>
          </a:prstGeom>
          <a:noFill/>
          <a:ln w="9525">
            <a:noFill/>
            <a:miter lim="800000"/>
            <a:headEnd/>
            <a:tailEnd/>
          </a:ln>
        </p:spPr>
      </p:pic>
      <p:pic>
        <p:nvPicPr>
          <p:cNvPr id="9" name="Picture 9" descr="slide0004_image057"/>
          <p:cNvPicPr>
            <a:picLocks noChangeAspect="1" noChangeArrowheads="1"/>
          </p:cNvPicPr>
          <p:nvPr/>
        </p:nvPicPr>
        <p:blipFill>
          <a:blip r:embed="rId3" cstate="print"/>
          <a:srcRect/>
          <a:stretch>
            <a:fillRect/>
          </a:stretch>
        </p:blipFill>
        <p:spPr bwMode="auto">
          <a:xfrm>
            <a:off x="4800600" y="1905000"/>
            <a:ext cx="1347788" cy="2667000"/>
          </a:xfrm>
          <a:prstGeom prst="rect">
            <a:avLst/>
          </a:prstGeom>
          <a:noFill/>
          <a:ln w="9525">
            <a:noFill/>
            <a:miter lim="800000"/>
            <a:headEnd/>
            <a:tailEnd/>
          </a:ln>
        </p:spPr>
      </p:pic>
      <p:pic>
        <p:nvPicPr>
          <p:cNvPr id="10" name="Picture 2" descr="Rose 13"/>
          <p:cNvPicPr>
            <a:picLocks noChangeAspect="1" noChangeArrowheads="1"/>
          </p:cNvPicPr>
          <p:nvPr/>
        </p:nvPicPr>
        <p:blipFill>
          <a:blip r:embed="rId4" cstate="print"/>
          <a:srcRect/>
          <a:stretch>
            <a:fillRect/>
          </a:stretch>
        </p:blipFill>
        <p:spPr bwMode="auto">
          <a:xfrm>
            <a:off x="6248400" y="3352800"/>
            <a:ext cx="1725613" cy="2667000"/>
          </a:xfrm>
          <a:prstGeom prst="rect">
            <a:avLst/>
          </a:prstGeom>
          <a:noFill/>
          <a:ln w="9525">
            <a:noFill/>
            <a:miter lim="800000"/>
            <a:headEnd/>
            <a:tailEnd/>
          </a:ln>
        </p:spPr>
      </p:pic>
      <p:sp>
        <p:nvSpPr>
          <p:cNvPr id="12" name="Rectangle 8"/>
          <p:cNvSpPr>
            <a:spLocks noChangeArrowheads="1"/>
          </p:cNvSpPr>
          <p:nvPr/>
        </p:nvSpPr>
        <p:spPr bwMode="auto">
          <a:xfrm>
            <a:off x="304800" y="3733800"/>
            <a:ext cx="9144000" cy="1724025"/>
          </a:xfrm>
          <a:prstGeom prst="rect">
            <a:avLst/>
          </a:prstGeom>
          <a:noFill/>
          <a:ln w="9525">
            <a:noFill/>
            <a:miter lim="800000"/>
            <a:headEnd/>
            <a:tailEnd/>
          </a:ln>
        </p:spPr>
        <p:txBody>
          <a:bodyPr>
            <a:spAutoFit/>
          </a:bodyPr>
          <a:lstStyle/>
          <a:p>
            <a:endParaRPr lang="en-US" b="1">
              <a:solidFill>
                <a:srgbClr val="FFFF00"/>
              </a:solidFill>
            </a:endParaRPr>
          </a:p>
          <a:p>
            <a:pPr algn="ctr"/>
            <a:r>
              <a:rPr lang="en-US" sz="1400" b="1">
                <a:solidFill>
                  <a:srgbClr val="FFFF00"/>
                </a:solidFill>
              </a:rPr>
              <a:t> </a:t>
            </a:r>
            <a:endParaRPr lang="en-US" sz="1600" b="1">
              <a:solidFill>
                <a:srgbClr val="FFFF00"/>
              </a:solidFill>
            </a:endParaRPr>
          </a:p>
          <a:p>
            <a:endParaRPr lang="en-US" sz="1600" b="1">
              <a:solidFill>
                <a:srgbClr val="FFFF00"/>
              </a:solidFill>
            </a:endParaRPr>
          </a:p>
          <a:p>
            <a:pPr>
              <a:buFontTx/>
              <a:buChar char="-"/>
            </a:pPr>
            <a:r>
              <a:rPr lang="en-US" b="1">
                <a:solidFill>
                  <a:srgbClr val="FFFF00"/>
                </a:solidFill>
              </a:rPr>
              <a:t>Nhạc: Tr</a:t>
            </a:r>
            <a:r>
              <a:rPr lang="vi-VN" b="1">
                <a:solidFill>
                  <a:srgbClr val="FFFF00"/>
                </a:solidFill>
              </a:rPr>
              <a:t>ă</a:t>
            </a:r>
            <a:r>
              <a:rPr lang="en-US" b="1">
                <a:solidFill>
                  <a:srgbClr val="FFFF00"/>
                </a:solidFill>
              </a:rPr>
              <a:t>ng Tròn Tháng T</a:t>
            </a:r>
            <a:r>
              <a:rPr lang="vi-VN" b="1">
                <a:solidFill>
                  <a:srgbClr val="FFFF00"/>
                </a:solidFill>
              </a:rPr>
              <a:t>ư</a:t>
            </a:r>
            <a:r>
              <a:rPr lang="en-US" b="1">
                <a:solidFill>
                  <a:srgbClr val="FFFF00"/>
                </a:solidFill>
              </a:rPr>
              <a:t>  </a:t>
            </a:r>
            <a:r>
              <a:rPr lang="en-US" b="1">
                <a:solidFill>
                  <a:srgbClr val="FFFF00"/>
                </a:solidFill>
                <a:hlinkClick r:id="rId5"/>
              </a:rPr>
              <a:t>www.phoquang.org</a:t>
            </a:r>
            <a:endParaRPr lang="en-US" b="1">
              <a:solidFill>
                <a:srgbClr val="FFFF00"/>
              </a:solidFill>
            </a:endParaRPr>
          </a:p>
          <a:p>
            <a:pPr>
              <a:buFontTx/>
              <a:buChar char="-"/>
            </a:pPr>
            <a:r>
              <a:rPr lang="en-US" sz="2800" b="1">
                <a:solidFill>
                  <a:srgbClr val="FFFF00"/>
                </a:solidFill>
              </a:rPr>
              <a:t>Music: April Full Moon	</a:t>
            </a:r>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500"/>
                                        <p:tgtEl>
                                          <p:spTgt spid="8"/>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par>
                                <p:cTn id="32" presetID="2" presetClass="entr" presetSubtype="6" fill="hold" grpId="0" nodeType="withEffect">
                                  <p:stCondLst>
                                    <p:cond delay="4000"/>
                                  </p:stCondLst>
                                  <p:iterate type="wd">
                                    <p:tmPct val="10000"/>
                                  </p:iterate>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1+#ppt_w/2"/>
                                          </p:val>
                                        </p:tav>
                                        <p:tav tm="100000">
                                          <p:val>
                                            <p:strVal val="#ppt_x"/>
                                          </p:val>
                                        </p:tav>
                                      </p:tavLst>
                                    </p:anim>
                                    <p:anim calcmode="lin" valueType="num">
                                      <p:cBhvr additive="base">
                                        <p:cTn id="35" dur="20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5" descr="lrg-2388-hinhdong18-gif.gif"/>
          <p:cNvPicPr>
            <a:picLocks noChangeAspect="1"/>
          </p:cNvPicPr>
          <p:nvPr/>
        </p:nvPicPr>
        <p:blipFill>
          <a:blip r:embed="rId2" cstate="print"/>
          <a:srcRect/>
          <a:stretch>
            <a:fillRect/>
          </a:stretch>
        </p:blipFill>
        <p:spPr bwMode="auto">
          <a:xfrm>
            <a:off x="1981200" y="0"/>
            <a:ext cx="5348288" cy="6858000"/>
          </a:xfrm>
          <a:prstGeom prst="rect">
            <a:avLst/>
          </a:prstGeom>
          <a:noFill/>
          <a:ln w="9525">
            <a:noFill/>
            <a:miter lim="800000"/>
            <a:headEnd/>
            <a:tailEnd/>
          </a:ln>
        </p:spPr>
      </p:pic>
      <p:pic>
        <p:nvPicPr>
          <p:cNvPr id="4099" name="Picture 4" descr="book1.gif"/>
          <p:cNvPicPr>
            <a:picLocks noChangeAspect="1"/>
          </p:cNvPicPr>
          <p:nvPr/>
        </p:nvPicPr>
        <p:blipFill>
          <a:blip r:embed="rId3" cstate="print"/>
          <a:srcRect/>
          <a:stretch>
            <a:fillRect/>
          </a:stretch>
        </p:blipFill>
        <p:spPr bwMode="auto">
          <a:xfrm>
            <a:off x="7543800" y="2819400"/>
            <a:ext cx="1193800" cy="2052638"/>
          </a:xfrm>
          <a:prstGeom prst="rect">
            <a:avLst/>
          </a:prstGeom>
          <a:noFill/>
          <a:ln w="9525">
            <a:noFill/>
            <a:miter lim="800000"/>
            <a:headEnd/>
            <a:tailEnd/>
          </a:ln>
        </p:spPr>
      </p:pic>
      <p:pic>
        <p:nvPicPr>
          <p:cNvPr id="4100" name="Picture 6" descr="phat1.gif"/>
          <p:cNvPicPr>
            <a:picLocks noChangeAspect="1"/>
          </p:cNvPicPr>
          <p:nvPr/>
        </p:nvPicPr>
        <p:blipFill>
          <a:blip r:embed="rId4" cstate="print"/>
          <a:srcRect/>
          <a:stretch>
            <a:fillRect/>
          </a:stretch>
        </p:blipFill>
        <p:spPr bwMode="auto">
          <a:xfrm>
            <a:off x="7543800" y="0"/>
            <a:ext cx="1331913" cy="2636838"/>
          </a:xfrm>
          <a:prstGeom prst="rect">
            <a:avLst/>
          </a:prstGeom>
          <a:noFill/>
          <a:ln w="9525">
            <a:noFill/>
            <a:miter lim="800000"/>
            <a:headEnd/>
            <a:tailEnd/>
          </a:ln>
        </p:spPr>
      </p:pic>
      <p:pic>
        <p:nvPicPr>
          <p:cNvPr id="4101" name="Picture 5" descr="phat1.gif"/>
          <p:cNvPicPr>
            <a:picLocks noChangeAspect="1"/>
          </p:cNvPicPr>
          <p:nvPr/>
        </p:nvPicPr>
        <p:blipFill>
          <a:blip r:embed="rId4" cstate="print"/>
          <a:srcRect/>
          <a:stretch>
            <a:fillRect/>
          </a:stretch>
        </p:blipFill>
        <p:spPr bwMode="auto">
          <a:xfrm>
            <a:off x="0" y="228600"/>
            <a:ext cx="1304925" cy="2582863"/>
          </a:xfrm>
          <a:prstGeom prst="rect">
            <a:avLst/>
          </a:prstGeom>
          <a:noFill/>
          <a:ln w="9525">
            <a:noFill/>
            <a:miter lim="800000"/>
            <a:headEnd/>
            <a:tailEnd/>
          </a:ln>
        </p:spPr>
      </p:pic>
      <p:pic>
        <p:nvPicPr>
          <p:cNvPr id="4102" name="Picture 4" descr="book1.gif"/>
          <p:cNvPicPr>
            <a:picLocks noChangeAspect="1"/>
          </p:cNvPicPr>
          <p:nvPr/>
        </p:nvPicPr>
        <p:blipFill>
          <a:blip r:embed="rId3" cstate="print"/>
          <a:srcRect/>
          <a:stretch>
            <a:fillRect/>
          </a:stretch>
        </p:blipFill>
        <p:spPr bwMode="auto">
          <a:xfrm>
            <a:off x="0" y="2971800"/>
            <a:ext cx="1193800" cy="2052638"/>
          </a:xfrm>
          <a:prstGeom prst="rect">
            <a:avLst/>
          </a:prstGeom>
          <a:noFill/>
          <a:ln w="9525">
            <a:noFill/>
            <a:miter lim="800000"/>
            <a:headEnd/>
            <a:tailEnd/>
          </a:ln>
        </p:spPr>
      </p:pic>
      <p:sp>
        <p:nvSpPr>
          <p:cNvPr id="7" name="Rectangle 5"/>
          <p:cNvSpPr>
            <a:spLocks noChangeArrowheads="1"/>
          </p:cNvSpPr>
          <p:nvPr/>
        </p:nvSpPr>
        <p:spPr bwMode="auto">
          <a:xfrm>
            <a:off x="838200" y="228600"/>
            <a:ext cx="6019800" cy="3478213"/>
          </a:xfrm>
          <a:prstGeom prst="rect">
            <a:avLst/>
          </a:prstGeom>
          <a:noFill/>
          <a:ln w="9525">
            <a:noFill/>
            <a:miter lim="800000"/>
            <a:headEnd/>
            <a:tailEnd/>
          </a:ln>
        </p:spPr>
        <p:txBody>
          <a:bodyPr anchor="ctr">
            <a:spAutoFit/>
          </a:bodyPr>
          <a:lstStyle/>
          <a:p>
            <a:r>
              <a:rPr lang="en-US" sz="2000" b="1">
                <a:solidFill>
                  <a:srgbClr val="FF0000"/>
                </a:solidFill>
              </a:rPr>
              <a:t>Nam Mô Bổn Sư Thích Ca Mâu Ni Phật</a:t>
            </a:r>
          </a:p>
          <a:p>
            <a:r>
              <a:rPr lang="en-US" sz="2000" b="1">
                <a:solidFill>
                  <a:srgbClr val="FF0000"/>
                </a:solidFill>
              </a:rPr>
              <a:t> </a:t>
            </a:r>
          </a:p>
          <a:p>
            <a:r>
              <a:rPr lang="en-US" sz="2000" b="1">
                <a:solidFill>
                  <a:srgbClr val="FF0000"/>
                </a:solidFill>
              </a:rPr>
              <a:t>“</a:t>
            </a:r>
            <a:r>
              <a:rPr lang="en-US" sz="2000" b="1" i="1">
                <a:solidFill>
                  <a:srgbClr val="FF0000"/>
                </a:solidFill>
              </a:rPr>
              <a:t>Kính lạy đức Thế Tôn,</a:t>
            </a:r>
            <a:endParaRPr lang="en-US" sz="2000" b="1">
              <a:solidFill>
                <a:srgbClr val="FF0000"/>
              </a:solidFill>
            </a:endParaRPr>
          </a:p>
          <a:p>
            <a:r>
              <a:rPr lang="en-US" sz="2000" b="1" i="1">
                <a:solidFill>
                  <a:srgbClr val="FF0000"/>
                </a:solidFill>
              </a:rPr>
              <a:t>Bậc Cha lành ba cõi </a:t>
            </a:r>
            <a:r>
              <a:rPr lang="en-US" sz="2000" b="1" i="1">
                <a:solidFill>
                  <a:schemeClr val="bg1"/>
                </a:solidFill>
              </a:rPr>
              <a:t>(1). </a:t>
            </a:r>
            <a:endParaRPr lang="en-US" sz="2000" b="1">
              <a:solidFill>
                <a:schemeClr val="bg1"/>
              </a:solidFill>
            </a:endParaRPr>
          </a:p>
          <a:p>
            <a:r>
              <a:rPr lang="en-US" sz="2000" b="1" i="1">
                <a:solidFill>
                  <a:srgbClr val="FF0000"/>
                </a:solidFill>
              </a:rPr>
              <a:t>Đức Từ bi, trí tuệ,</a:t>
            </a:r>
            <a:endParaRPr lang="en-US" sz="2000" b="1">
              <a:solidFill>
                <a:srgbClr val="FF0000"/>
              </a:solidFill>
            </a:endParaRPr>
          </a:p>
          <a:p>
            <a:r>
              <a:rPr lang="en-US" sz="2000" b="1" i="1">
                <a:solidFill>
                  <a:srgbClr val="FF0000"/>
                </a:solidFill>
              </a:rPr>
              <a:t>Tỏa sáng khắp muôn phương. </a:t>
            </a:r>
            <a:endParaRPr lang="en-US" sz="2000" b="1">
              <a:solidFill>
                <a:srgbClr val="FF0000"/>
              </a:solidFill>
            </a:endParaRPr>
          </a:p>
          <a:p>
            <a:r>
              <a:rPr lang="en-US" sz="2000" b="1" i="1">
                <a:solidFill>
                  <a:srgbClr val="FF0000"/>
                </a:solidFill>
              </a:rPr>
              <a:t>Chúng con một dạ chí thành, </a:t>
            </a:r>
            <a:endParaRPr lang="en-US" sz="2000" b="1">
              <a:solidFill>
                <a:srgbClr val="FF0000"/>
              </a:solidFill>
            </a:endParaRPr>
          </a:p>
          <a:p>
            <a:r>
              <a:rPr lang="en-US" sz="2000" b="1" i="1">
                <a:solidFill>
                  <a:srgbClr val="FF0000"/>
                </a:solidFill>
              </a:rPr>
              <a:t>Hướng về quy ngưỡng bậc Thầy nhân thiên.</a:t>
            </a:r>
            <a:r>
              <a:rPr lang="en-US" sz="2000" b="1">
                <a:solidFill>
                  <a:srgbClr val="FF0000"/>
                </a:solidFill>
              </a:rPr>
              <a:t>”</a:t>
            </a:r>
          </a:p>
          <a:p>
            <a:r>
              <a:rPr lang="en-US" sz="2000" b="1">
                <a:solidFill>
                  <a:srgbClr val="FF0000"/>
                </a:solidFill>
              </a:rPr>
              <a:t> </a:t>
            </a:r>
          </a:p>
          <a:p>
            <a:r>
              <a:rPr lang="en-US" sz="2000" b="1">
                <a:solidFill>
                  <a:srgbClr val="FF0000"/>
                </a:solidFill>
              </a:rPr>
              <a:t/>
            </a:r>
            <a:br>
              <a:rPr lang="en-US" sz="2000" b="1">
                <a:solidFill>
                  <a:srgbClr val="FF0000"/>
                </a:solidFill>
              </a:rPr>
            </a:br>
            <a:endParaRPr lang="en-US" sz="2000" b="1">
              <a:solidFill>
                <a:srgbClr val="FF0000"/>
              </a:solidFill>
            </a:endParaRPr>
          </a:p>
        </p:txBody>
      </p:sp>
      <p:sp>
        <p:nvSpPr>
          <p:cNvPr id="4104" name="Rectangle 1"/>
          <p:cNvSpPr>
            <a:spLocks noChangeArrowheads="1"/>
          </p:cNvSpPr>
          <p:nvPr/>
        </p:nvSpPr>
        <p:spPr bwMode="auto">
          <a:xfrm>
            <a:off x="1377950" y="2865438"/>
            <a:ext cx="6954838" cy="646112"/>
          </a:xfrm>
          <a:prstGeom prst="rect">
            <a:avLst/>
          </a:prstGeom>
          <a:noFill/>
          <a:ln w="9525">
            <a:noFill/>
            <a:miter lim="800000"/>
            <a:headEnd/>
            <a:tailEnd/>
          </a:ln>
        </p:spPr>
        <p:txBody>
          <a:bodyPr wrap="none" anchor="ctr">
            <a:spAutoFit/>
          </a:bodyPr>
          <a:lstStyle/>
          <a:p>
            <a:pPr algn="just"/>
            <a:r>
              <a:rPr lang="en-US" sz="1800" b="1" i="1">
                <a:solidFill>
                  <a:schemeClr val="bg1"/>
                </a:solidFill>
                <a:latin typeface="Times New Roman" pitchFamily="18" charset="0"/>
                <a:ea typeface="Calibri" pitchFamily="34" charset="0"/>
                <a:cs typeface="Times New Roman" pitchFamily="18" charset="0"/>
              </a:rPr>
              <a:t>Kính bạch</a:t>
            </a:r>
            <a:r>
              <a:rPr lang="en-US" sz="1800" b="1">
                <a:solidFill>
                  <a:schemeClr val="bg1"/>
                </a:solidFill>
                <a:latin typeface="Times New Roman" pitchFamily="18" charset="0"/>
                <a:ea typeface="Calibri" pitchFamily="34" charset="0"/>
                <a:cs typeface="Times New Roman" pitchFamily="18" charset="0"/>
              </a:rPr>
              <a:t>: Chư Tôn Hòa thượng, chư Thượng Tọa, Đại đức Tăng Ni,</a:t>
            </a:r>
            <a:endParaRPr lang="en-US" sz="1800" b="1">
              <a:solidFill>
                <a:schemeClr val="bg1"/>
              </a:solidFill>
              <a:ea typeface="Calibri" pitchFamily="34" charset="0"/>
              <a:cs typeface="Times New Roman" pitchFamily="18" charset="0"/>
            </a:endParaRPr>
          </a:p>
          <a:p>
            <a:pPr algn="just" eaLnBrk="0" hangingPunct="0"/>
            <a:r>
              <a:rPr lang="en-US" sz="1800" b="1" i="1">
                <a:solidFill>
                  <a:schemeClr val="bg1"/>
                </a:solidFill>
                <a:latin typeface="Times New Roman" pitchFamily="18" charset="0"/>
                <a:ea typeface="Calibri" pitchFamily="34" charset="0"/>
                <a:cs typeface="Times New Roman" pitchFamily="18" charset="0"/>
              </a:rPr>
              <a:t>Kính thưa</a:t>
            </a:r>
            <a:r>
              <a:rPr lang="en-US" sz="1800" b="1">
                <a:solidFill>
                  <a:schemeClr val="bg1"/>
                </a:solidFill>
                <a:latin typeface="Times New Roman" pitchFamily="18" charset="0"/>
                <a:ea typeface="Calibri" pitchFamily="34" charset="0"/>
                <a:cs typeface="Times New Roman" pitchFamily="18" charset="0"/>
              </a:rPr>
              <a:t>: Quý Phật tử, Đồng Hương và quý Quan Khách,</a:t>
            </a:r>
            <a:endParaRPr lang="en-US" sz="1800" b="1">
              <a:solidFill>
                <a:schemeClr val="bg1"/>
              </a:solidFill>
            </a:endParaRPr>
          </a:p>
        </p:txBody>
      </p:sp>
      <p:sp>
        <p:nvSpPr>
          <p:cNvPr id="4105" name="Rectangle 5"/>
          <p:cNvSpPr>
            <a:spLocks noChangeArrowheads="1"/>
          </p:cNvSpPr>
          <p:nvPr/>
        </p:nvSpPr>
        <p:spPr bwMode="auto">
          <a:xfrm>
            <a:off x="457200" y="3444875"/>
            <a:ext cx="9448800" cy="3724275"/>
          </a:xfrm>
          <a:prstGeom prst="rect">
            <a:avLst/>
          </a:prstGeom>
          <a:noFill/>
          <a:ln w="9525">
            <a:noFill/>
            <a:miter lim="800000"/>
            <a:headEnd/>
            <a:tailEnd/>
          </a:ln>
        </p:spPr>
        <p:txBody>
          <a:bodyPr anchor="ctr">
            <a:spAutoFit/>
          </a:bodyPr>
          <a:lstStyle/>
          <a:p>
            <a:r>
              <a:rPr lang="en-US" sz="2000">
                <a:solidFill>
                  <a:srgbClr val="000099"/>
                </a:solidFill>
              </a:rPr>
              <a:t/>
            </a:r>
            <a:br>
              <a:rPr lang="en-US" sz="2000">
                <a:solidFill>
                  <a:srgbClr val="000099"/>
                </a:solidFill>
              </a:rPr>
            </a:br>
            <a:r>
              <a:rPr lang="en-US" sz="1800" i="1">
                <a:solidFill>
                  <a:srgbClr val="000099"/>
                </a:solidFill>
              </a:rPr>
              <a:t>Respectful</a:t>
            </a:r>
            <a:r>
              <a:rPr lang="en-US" sz="1800" b="1" i="1">
                <a:solidFill>
                  <a:srgbClr val="000099"/>
                </a:solidFill>
              </a:rPr>
              <a:t> </a:t>
            </a:r>
            <a:r>
              <a:rPr lang="en-US" sz="1800" i="1">
                <a:solidFill>
                  <a:srgbClr val="000099"/>
                </a:solidFill>
              </a:rPr>
              <a:t>to </a:t>
            </a:r>
            <a:r>
              <a:rPr lang="en-US" sz="1800">
                <a:solidFill>
                  <a:srgbClr val="000099"/>
                </a:solidFill>
              </a:rPr>
              <a:t>the</a:t>
            </a:r>
            <a:r>
              <a:rPr lang="en-US" sz="1800" i="1">
                <a:solidFill>
                  <a:srgbClr val="000099"/>
                </a:solidFill>
              </a:rPr>
              <a:t> </a:t>
            </a:r>
            <a:r>
              <a:rPr lang="en-US" sz="1800">
                <a:solidFill>
                  <a:srgbClr val="000099"/>
                </a:solidFill>
              </a:rPr>
              <a:t>Most Venerable, the Senior, the Venerable Buddhist Monks Nuns</a:t>
            </a:r>
            <a:r>
              <a:rPr lang="en-US" sz="1800" i="1">
                <a:solidFill>
                  <a:srgbClr val="000099"/>
                </a:solidFill>
              </a:rPr>
              <a:t>,</a:t>
            </a:r>
            <a:endParaRPr lang="en-US" sz="1800">
              <a:solidFill>
                <a:srgbClr val="000099"/>
              </a:solidFill>
            </a:endParaRPr>
          </a:p>
          <a:p>
            <a:r>
              <a:rPr lang="en-US" sz="1800" i="1">
                <a:solidFill>
                  <a:srgbClr val="000099"/>
                </a:solidFill>
              </a:rPr>
              <a:t>Dear to </a:t>
            </a:r>
            <a:r>
              <a:rPr lang="en-US" sz="1800">
                <a:solidFill>
                  <a:srgbClr val="000099"/>
                </a:solidFill>
              </a:rPr>
              <a:t>the honor of lay Buddhists, Country people, and the honor of Guests, </a:t>
            </a:r>
            <a:r>
              <a:rPr lang="en-US" sz="1800" i="1">
                <a:solidFill>
                  <a:srgbClr val="000099"/>
                </a:solidFill>
              </a:rPr>
              <a:t> </a:t>
            </a:r>
            <a:endParaRPr lang="en-US" sz="1800">
              <a:solidFill>
                <a:srgbClr val="000099"/>
              </a:solidFill>
            </a:endParaRPr>
          </a:p>
          <a:p>
            <a:r>
              <a:rPr lang="en-US" sz="2000" b="1">
                <a:solidFill>
                  <a:srgbClr val="000099"/>
                </a:solidFill>
              </a:rPr>
              <a:t>Nammo Sakyamuni Buddha </a:t>
            </a:r>
            <a:endParaRPr lang="en-US" sz="2000">
              <a:solidFill>
                <a:srgbClr val="000099"/>
              </a:solidFill>
            </a:endParaRPr>
          </a:p>
          <a:p>
            <a:r>
              <a:rPr lang="en-US" sz="2000">
                <a:solidFill>
                  <a:srgbClr val="000099"/>
                </a:solidFill>
              </a:rPr>
              <a:t>“</a:t>
            </a:r>
            <a:r>
              <a:rPr lang="en-US" sz="2000" i="1">
                <a:solidFill>
                  <a:srgbClr val="000099"/>
                </a:solidFill>
              </a:rPr>
              <a:t>Respectful homage to World-Honored One,</a:t>
            </a:r>
            <a:endParaRPr lang="en-US" sz="2000">
              <a:solidFill>
                <a:srgbClr val="000099"/>
              </a:solidFill>
            </a:endParaRPr>
          </a:p>
          <a:p>
            <a:r>
              <a:rPr lang="en-US" sz="2000" i="1">
                <a:solidFill>
                  <a:srgbClr val="000099"/>
                </a:solidFill>
              </a:rPr>
              <a:t>Who is the gentle Father of the three realms. (3)</a:t>
            </a:r>
            <a:endParaRPr lang="en-US" sz="2000">
              <a:solidFill>
                <a:srgbClr val="000099"/>
              </a:solidFill>
            </a:endParaRPr>
          </a:p>
          <a:p>
            <a:r>
              <a:rPr lang="en-US" sz="2000" i="1">
                <a:solidFill>
                  <a:srgbClr val="000099"/>
                </a:solidFill>
              </a:rPr>
              <a:t>His loving kindness, compassion, and wisdom,</a:t>
            </a:r>
            <a:endParaRPr lang="en-US" sz="2000">
              <a:solidFill>
                <a:srgbClr val="000099"/>
              </a:solidFill>
            </a:endParaRPr>
          </a:p>
          <a:p>
            <a:r>
              <a:rPr lang="en-US" sz="2000" i="1">
                <a:solidFill>
                  <a:srgbClr val="000099"/>
                </a:solidFill>
              </a:rPr>
              <a:t>Shine all over all directions.</a:t>
            </a:r>
            <a:endParaRPr lang="en-US" sz="2000">
              <a:solidFill>
                <a:srgbClr val="000099"/>
              </a:solidFill>
            </a:endParaRPr>
          </a:p>
          <a:p>
            <a:r>
              <a:rPr lang="en-US" sz="2000" i="1">
                <a:solidFill>
                  <a:srgbClr val="000099"/>
                </a:solidFill>
              </a:rPr>
              <a:t>We who show our sincere wholeheartedness</a:t>
            </a:r>
            <a:endParaRPr lang="en-US" sz="2000">
              <a:solidFill>
                <a:srgbClr val="000099"/>
              </a:solidFill>
            </a:endParaRPr>
          </a:p>
          <a:p>
            <a:r>
              <a:rPr lang="en-US" sz="2000" i="1">
                <a:solidFill>
                  <a:srgbClr val="000099"/>
                </a:solidFill>
              </a:rPr>
              <a:t>Directly turn to admiration of the Teacher of gods and human beings.</a:t>
            </a:r>
            <a:r>
              <a:rPr lang="en-US" sz="2000">
                <a:solidFill>
                  <a:srgbClr val="000099"/>
                </a:solidFill>
              </a:rPr>
              <a:t>”</a:t>
            </a:r>
          </a:p>
          <a:p>
            <a:r>
              <a:rPr lang="en-US" sz="2000">
                <a:solidFill>
                  <a:srgbClr val="000099"/>
                </a:solidFill>
              </a:rPr>
              <a:t/>
            </a:r>
            <a:br>
              <a:rPr lang="en-US" sz="2000">
                <a:solidFill>
                  <a:srgbClr val="000099"/>
                </a:solidFill>
              </a:rPr>
            </a:br>
            <a:endParaRPr lang="en-US" sz="2000">
              <a:solidFill>
                <a:srgbClr val="000099"/>
              </a:solidFill>
            </a:endParaRPr>
          </a:p>
        </p:txBody>
      </p:sp>
    </p:spTree>
  </p:cSld>
  <p:clrMapOvr>
    <a:masterClrMapping/>
  </p:clrMapOvr>
  <p:transition advClick="0"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iterate type="wd">
                                    <p:tmPct val="10000"/>
                                  </p:iterate>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ppt_x"/>
                                          </p:val>
                                        </p:tav>
                                        <p:tav tm="100000">
                                          <p:val>
                                            <p:strVal val="#ppt_x"/>
                                          </p:val>
                                        </p:tav>
                                      </p:tavLst>
                                    </p:anim>
                                    <p:anim calcmode="lin" valueType="num">
                                      <p:cBhvr additive="base">
                                        <p:cTn id="8" dur="20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3" descr="bantayphai.gif"/>
          <p:cNvPicPr>
            <a:picLocks noChangeAspect="1"/>
          </p:cNvPicPr>
          <p:nvPr/>
        </p:nvPicPr>
        <p:blipFill>
          <a:blip r:embed="rId2" cstate="print"/>
          <a:srcRect/>
          <a:stretch>
            <a:fillRect/>
          </a:stretch>
        </p:blipFill>
        <p:spPr bwMode="auto">
          <a:xfrm>
            <a:off x="6096000" y="2514600"/>
            <a:ext cx="1338263" cy="1428750"/>
          </a:xfrm>
          <a:prstGeom prst="rect">
            <a:avLst/>
          </a:prstGeom>
          <a:noFill/>
          <a:ln w="9525">
            <a:noFill/>
            <a:miter lim="800000"/>
            <a:headEnd/>
            <a:tailEnd/>
          </a:ln>
        </p:spPr>
      </p:pic>
      <p:pic>
        <p:nvPicPr>
          <p:cNvPr id="5123" name="Picture 4" descr="bantaytrai.gif"/>
          <p:cNvPicPr>
            <a:picLocks noChangeAspect="1"/>
          </p:cNvPicPr>
          <p:nvPr/>
        </p:nvPicPr>
        <p:blipFill>
          <a:blip r:embed="rId3" cstate="print"/>
          <a:srcRect/>
          <a:stretch>
            <a:fillRect/>
          </a:stretch>
        </p:blipFill>
        <p:spPr bwMode="auto">
          <a:xfrm>
            <a:off x="2133600" y="2514600"/>
            <a:ext cx="1414463" cy="1509713"/>
          </a:xfrm>
          <a:prstGeom prst="rect">
            <a:avLst/>
          </a:prstGeom>
          <a:noFill/>
          <a:ln w="9525">
            <a:noFill/>
            <a:miter lim="800000"/>
            <a:headEnd/>
            <a:tailEnd/>
          </a:ln>
        </p:spPr>
      </p:pic>
      <p:pic>
        <p:nvPicPr>
          <p:cNvPr id="5124" name="Picture 5" descr="phatdannho5.gif"/>
          <p:cNvPicPr>
            <a:picLocks noChangeAspect="1"/>
          </p:cNvPicPr>
          <p:nvPr/>
        </p:nvPicPr>
        <p:blipFill>
          <a:blip r:embed="rId4" cstate="print"/>
          <a:srcRect/>
          <a:stretch>
            <a:fillRect/>
          </a:stretch>
        </p:blipFill>
        <p:spPr bwMode="auto">
          <a:xfrm>
            <a:off x="3733800" y="2286000"/>
            <a:ext cx="1295400" cy="2001838"/>
          </a:xfrm>
          <a:prstGeom prst="rect">
            <a:avLst/>
          </a:prstGeom>
          <a:noFill/>
          <a:ln w="9525">
            <a:noFill/>
            <a:miter lim="800000"/>
            <a:headEnd/>
            <a:tailEnd/>
          </a:ln>
        </p:spPr>
      </p:pic>
      <p:sp>
        <p:nvSpPr>
          <p:cNvPr id="5125" name="Rectangle 1"/>
          <p:cNvSpPr>
            <a:spLocks noChangeArrowheads="1"/>
          </p:cNvSpPr>
          <p:nvPr/>
        </p:nvSpPr>
        <p:spPr bwMode="auto">
          <a:xfrm>
            <a:off x="533400" y="4038600"/>
            <a:ext cx="7696200" cy="2308225"/>
          </a:xfrm>
          <a:prstGeom prst="rect">
            <a:avLst/>
          </a:prstGeom>
          <a:noFill/>
          <a:ln w="9525">
            <a:noFill/>
            <a:miter lim="800000"/>
            <a:headEnd/>
            <a:tailEnd/>
          </a:ln>
        </p:spPr>
        <p:txBody>
          <a:bodyPr anchor="ctr">
            <a:spAutoFit/>
          </a:bodyPr>
          <a:lstStyle/>
          <a:p>
            <a:pPr indent="457200" algn="just"/>
            <a:r>
              <a:rPr lang="en-US" b="1" dirty="0">
                <a:solidFill>
                  <a:srgbClr val="FF0000"/>
                </a:solidFill>
                <a:latin typeface="Times New Roman" pitchFamily="18" charset="0"/>
                <a:ea typeface="Calibri" pitchFamily="34" charset="0"/>
                <a:cs typeface="Times New Roman" pitchFamily="18" charset="0"/>
              </a:rPr>
              <a:t>Upstream of the time about </a:t>
            </a:r>
            <a:r>
              <a:rPr lang="en-US" b="1" dirty="0" smtClean="0">
                <a:solidFill>
                  <a:srgbClr val="FF0000"/>
                </a:solidFill>
                <a:latin typeface="Times New Roman" pitchFamily="18" charset="0"/>
                <a:ea typeface="Calibri" pitchFamily="34" charset="0"/>
                <a:cs typeface="Times New Roman" pitchFamily="18" charset="0"/>
              </a:rPr>
              <a:t>2635 years </a:t>
            </a:r>
            <a:r>
              <a:rPr lang="en-US" b="1" dirty="0">
                <a:solidFill>
                  <a:srgbClr val="FF0000"/>
                </a:solidFill>
                <a:latin typeface="Times New Roman" pitchFamily="18" charset="0"/>
                <a:ea typeface="Calibri" pitchFamily="34" charset="0"/>
                <a:cs typeface="Times New Roman" pitchFamily="18" charset="0"/>
              </a:rPr>
              <a:t>ago, a historical person in the flesh appeared in the world out of peace for the many, out of happiness for the many, out of peace and happiness for gods and human beings. That person is mainly </a:t>
            </a:r>
            <a:r>
              <a:rPr lang="en-US" b="1" i="1" dirty="0" err="1">
                <a:solidFill>
                  <a:srgbClr val="FF0000"/>
                </a:solidFill>
                <a:latin typeface="Times New Roman" pitchFamily="18" charset="0"/>
                <a:ea typeface="Calibri" pitchFamily="34" charset="0"/>
                <a:cs typeface="Times New Roman" pitchFamily="18" charset="0"/>
              </a:rPr>
              <a:t>Sakyamuni</a:t>
            </a:r>
            <a:r>
              <a:rPr lang="en-US" b="1" dirty="0">
                <a:solidFill>
                  <a:srgbClr val="FF0000"/>
                </a:solidFill>
                <a:latin typeface="Times New Roman" pitchFamily="18" charset="0"/>
                <a:ea typeface="Calibri" pitchFamily="34" charset="0"/>
                <a:cs typeface="Times New Roman" pitchFamily="18" charset="0"/>
              </a:rPr>
              <a:t> Buddha, born under a </a:t>
            </a:r>
            <a:r>
              <a:rPr lang="en-US" b="1" dirty="0" err="1">
                <a:solidFill>
                  <a:srgbClr val="FF0000"/>
                </a:solidFill>
                <a:latin typeface="Times New Roman" pitchFamily="18" charset="0"/>
                <a:ea typeface="Calibri" pitchFamily="34" charset="0"/>
                <a:cs typeface="Times New Roman" pitchFamily="18" charset="0"/>
              </a:rPr>
              <a:t>sorrowless</a:t>
            </a:r>
            <a:r>
              <a:rPr lang="en-US" b="1" dirty="0">
                <a:solidFill>
                  <a:srgbClr val="FF0000"/>
                </a:solidFill>
                <a:latin typeface="Times New Roman" pitchFamily="18" charset="0"/>
                <a:ea typeface="Calibri" pitchFamily="34" charset="0"/>
                <a:cs typeface="Times New Roman" pitchFamily="18" charset="0"/>
              </a:rPr>
              <a:t> tree in </a:t>
            </a:r>
            <a:r>
              <a:rPr lang="en-US" b="1" dirty="0" err="1">
                <a:solidFill>
                  <a:srgbClr val="FF0000"/>
                </a:solidFill>
                <a:latin typeface="Times New Roman" pitchFamily="18" charset="0"/>
                <a:ea typeface="Calibri" pitchFamily="34" charset="0"/>
                <a:cs typeface="Times New Roman" pitchFamily="18" charset="0"/>
              </a:rPr>
              <a:t>Lumbini</a:t>
            </a:r>
            <a:r>
              <a:rPr lang="en-US" b="1" dirty="0">
                <a:solidFill>
                  <a:srgbClr val="FF0000"/>
                </a:solidFill>
                <a:latin typeface="Times New Roman" pitchFamily="18" charset="0"/>
                <a:ea typeface="Calibri" pitchFamily="34" charset="0"/>
                <a:cs typeface="Times New Roman" pitchFamily="18" charset="0"/>
              </a:rPr>
              <a:t> park – Nepal today. </a:t>
            </a:r>
            <a:endParaRPr lang="en-US" sz="3200" b="1" dirty="0">
              <a:solidFill>
                <a:srgbClr val="FF0000"/>
              </a:solidFill>
              <a:ea typeface="Calibri" pitchFamily="34" charset="0"/>
              <a:cs typeface="Times New Roman" pitchFamily="18" charset="0"/>
            </a:endParaRPr>
          </a:p>
        </p:txBody>
      </p:sp>
      <p:sp>
        <p:nvSpPr>
          <p:cNvPr id="3" name="Content Placeholder 2"/>
          <p:cNvSpPr>
            <a:spLocks noGrp="1"/>
          </p:cNvSpPr>
          <p:nvPr>
            <p:ph idx="1"/>
          </p:nvPr>
        </p:nvSpPr>
        <p:spPr>
          <a:xfrm>
            <a:off x="0" y="304800"/>
            <a:ext cx="8915400" cy="2819400"/>
          </a:xfrm>
        </p:spPr>
        <p:txBody>
          <a:bodyPr/>
          <a:lstStyle/>
          <a:p>
            <a:pPr>
              <a:buFontTx/>
              <a:buNone/>
            </a:pPr>
            <a:r>
              <a:rPr lang="en-US" sz="2400" b="1" smtClean="0">
                <a:solidFill>
                  <a:srgbClr val="FFFF00"/>
                </a:solidFill>
              </a:rPr>
              <a:t>    Ngược dòng thời gian cách đây khoảng 2635 năm, một con người lịch sử bằng xương bằng thịt xuất hiện trên thế gian này vì an lạc cho số đông, vì hạnh phúc cho số đông, vì an lạc và hạnh phúc cho chư thiên và nhân loại. Người đó chính là đức Phật Thích Ca Mâu Ni, giáng trần dưới cây Vô Ưu tại vườn Lâm Tỳ Ni, Nê-pal ngày nay.</a:t>
            </a:r>
          </a:p>
        </p:txBody>
      </p:sp>
    </p:spTree>
  </p:cSld>
  <p:clrMapOvr>
    <a:masterClrMapping/>
  </p:clrMapOvr>
  <p:transition advClick="0" advTm="5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2" fill="hold" grpId="0" nodeType="withEffect">
                                  <p:stCondLst>
                                    <p:cond delay="0"/>
                                  </p:stCondLst>
                                  <p:iterate type="wd">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phat1.gif"/>
          <p:cNvPicPr>
            <a:picLocks noChangeAspect="1"/>
          </p:cNvPicPr>
          <p:nvPr/>
        </p:nvPicPr>
        <p:blipFill>
          <a:blip r:embed="rId2" cstate="print"/>
          <a:srcRect/>
          <a:stretch>
            <a:fillRect/>
          </a:stretch>
        </p:blipFill>
        <p:spPr bwMode="auto">
          <a:xfrm>
            <a:off x="533400" y="533400"/>
            <a:ext cx="1600200" cy="3167063"/>
          </a:xfrm>
          <a:prstGeom prst="rect">
            <a:avLst/>
          </a:prstGeom>
          <a:noFill/>
          <a:ln w="9525">
            <a:noFill/>
            <a:miter lim="800000"/>
            <a:headEnd/>
            <a:tailEnd/>
          </a:ln>
        </p:spPr>
      </p:pic>
      <p:pic>
        <p:nvPicPr>
          <p:cNvPr id="6" name="Picture 5" descr="phat1.gif"/>
          <p:cNvPicPr>
            <a:picLocks noChangeAspect="1"/>
          </p:cNvPicPr>
          <p:nvPr/>
        </p:nvPicPr>
        <p:blipFill>
          <a:blip r:embed="rId2" cstate="print"/>
          <a:srcRect/>
          <a:stretch>
            <a:fillRect/>
          </a:stretch>
        </p:blipFill>
        <p:spPr bwMode="auto">
          <a:xfrm>
            <a:off x="1752600" y="533400"/>
            <a:ext cx="1600200" cy="3167063"/>
          </a:xfrm>
          <a:prstGeom prst="rect">
            <a:avLst/>
          </a:prstGeom>
          <a:noFill/>
          <a:ln w="9525">
            <a:noFill/>
            <a:miter lim="800000"/>
            <a:headEnd/>
            <a:tailEnd/>
          </a:ln>
        </p:spPr>
      </p:pic>
      <p:pic>
        <p:nvPicPr>
          <p:cNvPr id="7" name="Picture 6" descr="phat1.gif"/>
          <p:cNvPicPr>
            <a:picLocks noChangeAspect="1"/>
          </p:cNvPicPr>
          <p:nvPr/>
        </p:nvPicPr>
        <p:blipFill>
          <a:blip r:embed="rId2" cstate="print"/>
          <a:srcRect/>
          <a:stretch>
            <a:fillRect/>
          </a:stretch>
        </p:blipFill>
        <p:spPr bwMode="auto">
          <a:xfrm>
            <a:off x="2971800" y="685800"/>
            <a:ext cx="1600200" cy="3167063"/>
          </a:xfrm>
          <a:prstGeom prst="rect">
            <a:avLst/>
          </a:prstGeom>
          <a:noFill/>
          <a:ln w="9525">
            <a:noFill/>
            <a:miter lim="800000"/>
            <a:headEnd/>
            <a:tailEnd/>
          </a:ln>
        </p:spPr>
      </p:pic>
      <p:pic>
        <p:nvPicPr>
          <p:cNvPr id="8" name="Picture 7" descr="phat1.gif"/>
          <p:cNvPicPr>
            <a:picLocks noChangeAspect="1"/>
          </p:cNvPicPr>
          <p:nvPr/>
        </p:nvPicPr>
        <p:blipFill>
          <a:blip r:embed="rId2" cstate="print"/>
          <a:srcRect/>
          <a:stretch>
            <a:fillRect/>
          </a:stretch>
        </p:blipFill>
        <p:spPr bwMode="auto">
          <a:xfrm>
            <a:off x="5715000" y="762000"/>
            <a:ext cx="1600200" cy="3167063"/>
          </a:xfrm>
          <a:prstGeom prst="rect">
            <a:avLst/>
          </a:prstGeom>
          <a:noFill/>
          <a:ln w="9525">
            <a:noFill/>
            <a:miter lim="800000"/>
            <a:headEnd/>
            <a:tailEnd/>
          </a:ln>
        </p:spPr>
      </p:pic>
      <p:pic>
        <p:nvPicPr>
          <p:cNvPr id="9" name="Picture 8" descr="phat1.gif"/>
          <p:cNvPicPr>
            <a:picLocks noChangeAspect="1"/>
          </p:cNvPicPr>
          <p:nvPr/>
        </p:nvPicPr>
        <p:blipFill>
          <a:blip r:embed="rId2" cstate="print"/>
          <a:srcRect/>
          <a:stretch>
            <a:fillRect/>
          </a:stretch>
        </p:blipFill>
        <p:spPr bwMode="auto">
          <a:xfrm>
            <a:off x="4419600" y="762000"/>
            <a:ext cx="1600200" cy="3167063"/>
          </a:xfrm>
          <a:prstGeom prst="rect">
            <a:avLst/>
          </a:prstGeom>
          <a:noFill/>
          <a:ln w="9525">
            <a:noFill/>
            <a:miter lim="800000"/>
            <a:headEnd/>
            <a:tailEnd/>
          </a:ln>
        </p:spPr>
      </p:pic>
      <p:pic>
        <p:nvPicPr>
          <p:cNvPr id="10" name="Picture 9" descr="phat1.gif"/>
          <p:cNvPicPr>
            <a:picLocks noChangeAspect="1"/>
          </p:cNvPicPr>
          <p:nvPr/>
        </p:nvPicPr>
        <p:blipFill>
          <a:blip r:embed="rId2" cstate="print"/>
          <a:srcRect/>
          <a:stretch>
            <a:fillRect/>
          </a:stretch>
        </p:blipFill>
        <p:spPr bwMode="auto">
          <a:xfrm>
            <a:off x="7010400" y="838200"/>
            <a:ext cx="1600200" cy="3167063"/>
          </a:xfrm>
          <a:prstGeom prst="rect">
            <a:avLst/>
          </a:prstGeom>
          <a:noFill/>
          <a:ln w="9525">
            <a:noFill/>
            <a:miter lim="800000"/>
            <a:headEnd/>
            <a:tailEnd/>
          </a:ln>
        </p:spPr>
      </p:pic>
      <p:pic>
        <p:nvPicPr>
          <p:cNvPr id="12" name="Picture 11" descr="phat1.gif"/>
          <p:cNvPicPr>
            <a:picLocks noChangeAspect="1"/>
          </p:cNvPicPr>
          <p:nvPr/>
        </p:nvPicPr>
        <p:blipFill>
          <a:blip r:embed="rId2" cstate="print"/>
          <a:srcRect/>
          <a:stretch>
            <a:fillRect/>
          </a:stretch>
        </p:blipFill>
        <p:spPr bwMode="auto">
          <a:xfrm>
            <a:off x="6934200" y="2819400"/>
            <a:ext cx="1600200" cy="3167063"/>
          </a:xfrm>
          <a:prstGeom prst="rect">
            <a:avLst/>
          </a:prstGeom>
          <a:noFill/>
          <a:ln w="9525">
            <a:noFill/>
            <a:miter lim="800000"/>
            <a:headEnd/>
            <a:tailEnd/>
          </a:ln>
        </p:spPr>
      </p:pic>
      <p:pic>
        <p:nvPicPr>
          <p:cNvPr id="6153" name="Picture 10" descr="phat_dan_sanhnho.gif"/>
          <p:cNvPicPr>
            <a:picLocks noChangeAspect="1"/>
          </p:cNvPicPr>
          <p:nvPr/>
        </p:nvPicPr>
        <p:blipFill>
          <a:blip r:embed="rId3" cstate="print"/>
          <a:srcRect/>
          <a:stretch>
            <a:fillRect/>
          </a:stretch>
        </p:blipFill>
        <p:spPr bwMode="auto">
          <a:xfrm>
            <a:off x="304800" y="3429000"/>
            <a:ext cx="1684338" cy="3125788"/>
          </a:xfrm>
          <a:prstGeom prst="rect">
            <a:avLst/>
          </a:prstGeom>
          <a:noFill/>
          <a:ln w="9525">
            <a:noFill/>
            <a:miter lim="800000"/>
            <a:headEnd/>
            <a:tailEnd/>
          </a:ln>
        </p:spPr>
      </p:pic>
      <p:sp>
        <p:nvSpPr>
          <p:cNvPr id="6154" name="Rectangle 5"/>
          <p:cNvSpPr>
            <a:spLocks noChangeArrowheads="1"/>
          </p:cNvSpPr>
          <p:nvPr/>
        </p:nvSpPr>
        <p:spPr bwMode="auto">
          <a:xfrm>
            <a:off x="381000" y="3657600"/>
            <a:ext cx="8763000" cy="3478213"/>
          </a:xfrm>
          <a:prstGeom prst="rect">
            <a:avLst/>
          </a:prstGeom>
          <a:noFill/>
          <a:ln w="9525">
            <a:noFill/>
            <a:miter lim="800000"/>
            <a:headEnd/>
            <a:tailEnd/>
          </a:ln>
        </p:spPr>
        <p:txBody>
          <a:bodyPr anchor="ctr">
            <a:spAutoFit/>
          </a:bodyPr>
          <a:lstStyle/>
          <a:p>
            <a:r>
              <a:rPr lang="en-US" sz="2000" b="1">
                <a:solidFill>
                  <a:srgbClr val="FF0000"/>
                </a:solidFill>
              </a:rPr>
              <a:t/>
            </a:r>
            <a:br>
              <a:rPr lang="en-US" sz="2000" b="1">
                <a:solidFill>
                  <a:srgbClr val="FF0000"/>
                </a:solidFill>
              </a:rPr>
            </a:br>
            <a:r>
              <a:rPr lang="en-US" sz="2000" b="1">
                <a:solidFill>
                  <a:srgbClr val="FF0000"/>
                </a:solidFill>
              </a:rPr>
              <a:t> His descending on earth brings many wonderful phenomena: “</a:t>
            </a:r>
            <a:r>
              <a:rPr lang="en-US" sz="2000" b="1" i="1">
                <a:solidFill>
                  <a:srgbClr val="FF0000"/>
                </a:solidFill>
              </a:rPr>
              <a:t>His right finger raises up to the sky, his left finger points down to the earth,</a:t>
            </a:r>
            <a:r>
              <a:rPr lang="en-US" sz="2000" b="1">
                <a:solidFill>
                  <a:srgbClr val="FF0000"/>
                </a:solidFill>
              </a:rPr>
              <a:t>” and He self-confidently said: “</a:t>
            </a:r>
            <a:r>
              <a:rPr lang="en-US" sz="2000" b="1" i="1">
                <a:solidFill>
                  <a:srgbClr val="FF0000"/>
                </a:solidFill>
              </a:rPr>
              <a:t>All over the world, only Atman (Ego or Self) is uppermost, all living beings have their Buddha-nature.</a:t>
            </a:r>
            <a:r>
              <a:rPr lang="en-US" sz="2000" b="1">
                <a:solidFill>
                  <a:srgbClr val="FF0000"/>
                </a:solidFill>
              </a:rPr>
              <a:t>”</a:t>
            </a:r>
            <a:r>
              <a:rPr lang="en-US" sz="2000" b="1">
                <a:solidFill>
                  <a:schemeClr val="bg1"/>
                </a:solidFill>
              </a:rPr>
              <a:t>(4) </a:t>
            </a:r>
            <a:r>
              <a:rPr lang="en-US" sz="2000" b="1" i="1">
                <a:solidFill>
                  <a:srgbClr val="FF0000"/>
                </a:solidFill>
              </a:rPr>
              <a:t>Atman </a:t>
            </a:r>
            <a:r>
              <a:rPr lang="en-US" sz="2000" b="1">
                <a:solidFill>
                  <a:srgbClr val="FF0000"/>
                </a:solidFill>
              </a:rPr>
              <a:t>here indicates human of upper direction and good direction, leading to peaceful joy and deliverance for oneself and the others right in this life, apart from human, there is no a </a:t>
            </a:r>
            <a:r>
              <a:rPr lang="en-US" sz="2000" b="1" i="1">
                <a:solidFill>
                  <a:srgbClr val="FF0000"/>
                </a:solidFill>
              </a:rPr>
              <a:t>Brahma </a:t>
            </a:r>
            <a:r>
              <a:rPr lang="en-US" sz="2000" b="1">
                <a:solidFill>
                  <a:srgbClr val="FF0000"/>
                </a:solidFill>
              </a:rPr>
              <a:t>or God being able to replace.</a:t>
            </a:r>
          </a:p>
          <a:p>
            <a:r>
              <a:rPr lang="en-US" sz="2000" b="1">
                <a:solidFill>
                  <a:srgbClr val="FF0000"/>
                </a:solidFill>
              </a:rPr>
              <a:t/>
            </a:r>
            <a:br>
              <a:rPr lang="en-US" sz="2000" b="1">
                <a:solidFill>
                  <a:srgbClr val="FF0000"/>
                </a:solidFill>
              </a:rPr>
            </a:br>
            <a:endParaRPr lang="en-US" sz="2000" b="1">
              <a:solidFill>
                <a:srgbClr val="FF0000"/>
              </a:solidFill>
            </a:endParaRPr>
          </a:p>
        </p:txBody>
      </p:sp>
      <p:sp>
        <p:nvSpPr>
          <p:cNvPr id="13" name="Rectangle 5"/>
          <p:cNvSpPr>
            <a:spLocks noChangeArrowheads="1"/>
          </p:cNvSpPr>
          <p:nvPr/>
        </p:nvSpPr>
        <p:spPr bwMode="auto">
          <a:xfrm>
            <a:off x="762000" y="990600"/>
            <a:ext cx="7620000" cy="3786188"/>
          </a:xfrm>
          <a:prstGeom prst="rect">
            <a:avLst/>
          </a:prstGeom>
          <a:noFill/>
          <a:ln w="9525">
            <a:noFill/>
            <a:miter lim="800000"/>
            <a:headEnd/>
            <a:tailEnd/>
          </a:ln>
        </p:spPr>
        <p:txBody>
          <a:bodyPr anchor="ctr">
            <a:spAutoFit/>
          </a:bodyPr>
          <a:lstStyle/>
          <a:p>
            <a:r>
              <a:rPr lang="en-US">
                <a:solidFill>
                  <a:srgbClr val="FFFF00"/>
                </a:solidFill>
              </a:rPr>
              <a:t>Sự giáng thế của Ngài mang nhiều hiện tượng kỳ diệu: “</a:t>
            </a:r>
            <a:r>
              <a:rPr lang="en-US" i="1">
                <a:solidFill>
                  <a:srgbClr val="FFFF00"/>
                </a:solidFill>
              </a:rPr>
              <a:t>Tay phải chỉ lên trời, tay trái chỉ xuống đất</a:t>
            </a:r>
            <a:r>
              <a:rPr lang="en-US">
                <a:solidFill>
                  <a:srgbClr val="FFFF00"/>
                </a:solidFill>
              </a:rPr>
              <a:t>,” và Ngài dõng dạc nói rằng: “</a:t>
            </a:r>
            <a:r>
              <a:rPr lang="en-US" i="1">
                <a:solidFill>
                  <a:srgbClr val="FFFF00"/>
                </a:solidFill>
              </a:rPr>
              <a:t>Trên trời dưới trời, chỉ có cái </a:t>
            </a:r>
            <a:r>
              <a:rPr lang="en-US" b="1" i="1">
                <a:solidFill>
                  <a:srgbClr val="FFFF00"/>
                </a:solidFill>
              </a:rPr>
              <a:t>Ta </a:t>
            </a:r>
            <a:r>
              <a:rPr lang="en-US" i="1">
                <a:solidFill>
                  <a:srgbClr val="FFFF00"/>
                </a:solidFill>
              </a:rPr>
              <a:t>là tôn quý. Tất cả chúng sanh đều có Phật tánh.</a:t>
            </a:r>
            <a:r>
              <a:rPr lang="en-US">
                <a:solidFill>
                  <a:srgbClr val="FFFF00"/>
                </a:solidFill>
              </a:rPr>
              <a:t>”</a:t>
            </a:r>
            <a:r>
              <a:rPr lang="en-US">
                <a:solidFill>
                  <a:srgbClr val="FF0000"/>
                </a:solidFill>
              </a:rPr>
              <a:t>(2)</a:t>
            </a:r>
            <a:r>
              <a:rPr lang="en-US" i="1">
                <a:solidFill>
                  <a:srgbClr val="FF0000"/>
                </a:solidFill>
              </a:rPr>
              <a:t> </a:t>
            </a:r>
            <a:r>
              <a:rPr lang="en-US">
                <a:solidFill>
                  <a:srgbClr val="FFFF00"/>
                </a:solidFill>
              </a:rPr>
              <a:t>Cái Ta ở đây chỉ cho </a:t>
            </a:r>
            <a:r>
              <a:rPr lang="en-US" b="1">
                <a:solidFill>
                  <a:srgbClr val="FFFF00"/>
                </a:solidFill>
              </a:rPr>
              <a:t>con người</a:t>
            </a:r>
            <a:r>
              <a:rPr lang="en-US">
                <a:solidFill>
                  <a:srgbClr val="FFFF00"/>
                </a:solidFill>
              </a:rPr>
              <a:t> hướng thượng và hướng thiện, hướng tới an vui và giải thoát cho tự thân và cho tha nhân ngay cuộc đời này, ngoài </a:t>
            </a:r>
            <a:r>
              <a:rPr lang="en-US" b="1">
                <a:solidFill>
                  <a:srgbClr val="FFFF00"/>
                </a:solidFill>
              </a:rPr>
              <a:t>con người </a:t>
            </a:r>
            <a:r>
              <a:rPr lang="en-US">
                <a:solidFill>
                  <a:srgbClr val="FFFF00"/>
                </a:solidFill>
              </a:rPr>
              <a:t>ra, không có một đấng Phạm thiên nào có thể thay thế.</a:t>
            </a:r>
          </a:p>
          <a:p>
            <a:r>
              <a:rPr lang="en-US" b="1">
                <a:solidFill>
                  <a:srgbClr val="FFFF00"/>
                </a:solidFill>
              </a:rPr>
              <a:t/>
            </a:r>
            <a:br>
              <a:rPr lang="en-US" b="1">
                <a:solidFill>
                  <a:srgbClr val="FFFF00"/>
                </a:solidFill>
              </a:rPr>
            </a:br>
            <a:endParaRPr lang="en-US" b="1">
              <a:solidFill>
                <a:srgbClr val="FFFF00"/>
              </a:solidFill>
            </a:endParaRPr>
          </a:p>
        </p:txBody>
      </p:sp>
    </p:spTree>
  </p:cSld>
  <p:clrMapOvr>
    <a:masterClrMapping/>
  </p:clrMapOvr>
  <p:transition advClick="0"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4" presetClass="entr" presetSubtype="3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box(out)">
                                      <p:cBhvr>
                                        <p:cTn id="11" dur="5000"/>
                                        <p:tgtEl>
                                          <p:spTgt spid="12"/>
                                        </p:tgtEl>
                                      </p:cBhvr>
                                    </p:animEffect>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2000"/>
                                        <p:tgtEl>
                                          <p:spTgt spid="6"/>
                                        </p:tgtEl>
                                      </p:cBhvr>
                                    </p:animEffect>
                                  </p:childTnLst>
                                </p:cTn>
                              </p:par>
                              <p:par>
                                <p:cTn id="15" presetID="4" presetClass="entr" presetSubtype="3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ox(out)">
                                      <p:cBhvr>
                                        <p:cTn id="17" dur="2000"/>
                                        <p:tgtEl>
                                          <p:spTgt spid="7"/>
                                        </p:tgtEl>
                                      </p:cBhvr>
                                    </p:animEffect>
                                  </p:childTnLst>
                                </p:cTn>
                              </p:par>
                              <p:par>
                                <p:cTn id="18" presetID="4" presetClass="entr" presetSubtype="32"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ox(out)">
                                      <p:cBhvr>
                                        <p:cTn id="20" dur="3000"/>
                                        <p:tgtEl>
                                          <p:spTgt spid="8"/>
                                        </p:tgtEl>
                                      </p:cBhvr>
                                    </p:animEffect>
                                  </p:childTnLst>
                                </p:cTn>
                              </p:par>
                              <p:par>
                                <p:cTn id="21" presetID="4" presetClass="entr" presetSubtype="3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ox(out)">
                                      <p:cBhvr>
                                        <p:cTn id="23" dur="3000"/>
                                        <p:tgtEl>
                                          <p:spTgt spid="9"/>
                                        </p:tgtEl>
                                      </p:cBhvr>
                                    </p:animEffect>
                                  </p:childTnLst>
                                </p:cTn>
                              </p:par>
                              <p:par>
                                <p:cTn id="24" presetID="4" presetClass="entr" presetSubtype="32"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ox(out)">
                                      <p:cBhvr>
                                        <p:cTn id="26" dur="5000"/>
                                        <p:tgtEl>
                                          <p:spTgt spid="10"/>
                                        </p:tgtEl>
                                      </p:cBhvr>
                                    </p:animEffect>
                                  </p:childTnLst>
                                </p:cTn>
                              </p:par>
                            </p:childTnLst>
                          </p:cTn>
                        </p:par>
                        <p:par>
                          <p:cTn id="27" fill="hold">
                            <p:stCondLst>
                              <p:cond delay="5000"/>
                            </p:stCondLst>
                            <p:childTnLst>
                              <p:par>
                                <p:cTn id="28" presetID="2" presetClass="entr" presetSubtype="1" fill="hold" grpId="0" nodeType="afterEffect">
                                  <p:stCondLst>
                                    <p:cond delay="0"/>
                                  </p:stCondLst>
                                  <p:iterate type="wd">
                                    <p:tmPct val="10000"/>
                                  </p:iterate>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ppt_x"/>
                                          </p:val>
                                        </p:tav>
                                        <p:tav tm="100000">
                                          <p:val>
                                            <p:strVal val="#ppt_x"/>
                                          </p:val>
                                        </p:tav>
                                      </p:tavLst>
                                    </p:anim>
                                    <p:anim calcmode="lin" valueType="num">
                                      <p:cBhvr additive="base">
                                        <p:cTn id="31" dur="2000" fill="hold"/>
                                        <p:tgtEl>
                                          <p:spTgt spid="1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4" descr="3001392381_863db646bd_o.jpg"/>
          <p:cNvPicPr>
            <a:picLocks noChangeAspect="1"/>
          </p:cNvPicPr>
          <p:nvPr/>
        </p:nvPicPr>
        <p:blipFill>
          <a:blip r:embed="rId2" cstate="print"/>
          <a:srcRect/>
          <a:stretch>
            <a:fillRect/>
          </a:stretch>
        </p:blipFill>
        <p:spPr bwMode="auto">
          <a:xfrm>
            <a:off x="-82550" y="0"/>
            <a:ext cx="9640888" cy="6858000"/>
          </a:xfrm>
          <a:prstGeom prst="rect">
            <a:avLst/>
          </a:prstGeom>
          <a:noFill/>
          <a:ln w="9525">
            <a:noFill/>
            <a:miter lim="800000"/>
            <a:headEnd/>
            <a:tailEnd/>
          </a:ln>
        </p:spPr>
      </p:pic>
      <p:pic>
        <p:nvPicPr>
          <p:cNvPr id="14" name="Picture 13" descr="PHAT+Thich-Ca+Mau-Ni+4.gif"/>
          <p:cNvPicPr>
            <a:picLocks noChangeAspect="1"/>
          </p:cNvPicPr>
          <p:nvPr/>
        </p:nvPicPr>
        <p:blipFill>
          <a:blip r:embed="rId3" cstate="print"/>
          <a:stretch>
            <a:fillRect/>
          </a:stretch>
        </p:blipFill>
        <p:spPr>
          <a:xfrm>
            <a:off x="3581400" y="228600"/>
            <a:ext cx="1600200" cy="1600200"/>
          </a:xfrm>
          <a:prstGeom prst="ellipse">
            <a:avLst/>
          </a:prstGeom>
          <a:ln>
            <a:noFill/>
          </a:ln>
          <a:effectLst>
            <a:softEdge rad="112500"/>
          </a:effectLst>
        </p:spPr>
      </p:pic>
      <p:pic>
        <p:nvPicPr>
          <p:cNvPr id="5" name="Picture 4" descr="phat1.gif"/>
          <p:cNvPicPr>
            <a:picLocks noChangeAspect="1"/>
          </p:cNvPicPr>
          <p:nvPr/>
        </p:nvPicPr>
        <p:blipFill>
          <a:blip r:embed="rId4" cstate="print"/>
          <a:srcRect/>
          <a:stretch>
            <a:fillRect/>
          </a:stretch>
        </p:blipFill>
        <p:spPr bwMode="auto">
          <a:xfrm>
            <a:off x="533400" y="533400"/>
            <a:ext cx="1600200" cy="3167063"/>
          </a:xfrm>
          <a:prstGeom prst="rect">
            <a:avLst/>
          </a:prstGeom>
          <a:noFill/>
          <a:ln w="9525">
            <a:noFill/>
            <a:miter lim="800000"/>
            <a:headEnd/>
            <a:tailEnd/>
          </a:ln>
        </p:spPr>
      </p:pic>
      <p:pic>
        <p:nvPicPr>
          <p:cNvPr id="10" name="Picture 9" descr="phat1.gif"/>
          <p:cNvPicPr>
            <a:picLocks noChangeAspect="1"/>
          </p:cNvPicPr>
          <p:nvPr/>
        </p:nvPicPr>
        <p:blipFill>
          <a:blip r:embed="rId4" cstate="print"/>
          <a:srcRect/>
          <a:stretch>
            <a:fillRect/>
          </a:stretch>
        </p:blipFill>
        <p:spPr bwMode="auto">
          <a:xfrm>
            <a:off x="7010400" y="838200"/>
            <a:ext cx="1600200" cy="3167063"/>
          </a:xfrm>
          <a:prstGeom prst="rect">
            <a:avLst/>
          </a:prstGeom>
          <a:noFill/>
          <a:ln w="9525">
            <a:noFill/>
            <a:miter lim="800000"/>
            <a:headEnd/>
            <a:tailEnd/>
          </a:ln>
        </p:spPr>
      </p:pic>
      <p:pic>
        <p:nvPicPr>
          <p:cNvPr id="7174" name="Picture 10" descr="phat_dan_sanhnho.gif"/>
          <p:cNvPicPr>
            <a:picLocks noChangeAspect="1"/>
          </p:cNvPicPr>
          <p:nvPr/>
        </p:nvPicPr>
        <p:blipFill>
          <a:blip r:embed="rId5" cstate="print"/>
          <a:srcRect/>
          <a:stretch>
            <a:fillRect/>
          </a:stretch>
        </p:blipFill>
        <p:spPr bwMode="auto">
          <a:xfrm>
            <a:off x="304800" y="3429000"/>
            <a:ext cx="1684338" cy="3125788"/>
          </a:xfrm>
          <a:prstGeom prst="rect">
            <a:avLst/>
          </a:prstGeom>
          <a:noFill/>
          <a:ln w="9525">
            <a:noFill/>
            <a:miter lim="800000"/>
            <a:headEnd/>
            <a:tailEnd/>
          </a:ln>
        </p:spPr>
      </p:pic>
      <p:sp>
        <p:nvSpPr>
          <p:cNvPr id="7175" name="Rectangle 5"/>
          <p:cNvSpPr>
            <a:spLocks noChangeArrowheads="1"/>
          </p:cNvSpPr>
          <p:nvPr/>
        </p:nvSpPr>
        <p:spPr bwMode="auto">
          <a:xfrm>
            <a:off x="381000" y="3687763"/>
            <a:ext cx="8763000" cy="3170237"/>
          </a:xfrm>
          <a:prstGeom prst="rect">
            <a:avLst/>
          </a:prstGeom>
          <a:noFill/>
          <a:ln w="9525">
            <a:noFill/>
            <a:miter lim="800000"/>
            <a:headEnd/>
            <a:tailEnd/>
          </a:ln>
        </p:spPr>
        <p:txBody>
          <a:bodyPr anchor="ctr">
            <a:spAutoFit/>
          </a:bodyPr>
          <a:lstStyle/>
          <a:p>
            <a:r>
              <a:rPr lang="en-US" sz="2000" b="1">
                <a:solidFill>
                  <a:srgbClr val="FF0000"/>
                </a:solidFill>
              </a:rPr>
              <a:t/>
            </a:r>
            <a:br>
              <a:rPr lang="en-US" sz="2000" b="1">
                <a:solidFill>
                  <a:srgbClr val="FF0000"/>
                </a:solidFill>
              </a:rPr>
            </a:br>
            <a:r>
              <a:rPr lang="en-US" sz="2000" b="1">
                <a:solidFill>
                  <a:srgbClr val="FF0000"/>
                </a:solidFill>
              </a:rPr>
              <a:t> The Buddha’s birth which is a great pleasurable signal for human life states that the Dharma wheel begins to turn in motion, the light of loving kindness, compassion and insight starts out to spread all over the world. Wherever Buddhism is present is that place there are authentic happiness, peace and joy for the masses if everyone practices doing the good and applying the Buddha’s teachings into their daily life together.</a:t>
            </a:r>
          </a:p>
          <a:p>
            <a:r>
              <a:rPr lang="en-US" sz="2000" b="1">
                <a:solidFill>
                  <a:srgbClr val="FF0000"/>
                </a:solidFill>
              </a:rPr>
              <a:t/>
            </a:r>
            <a:br>
              <a:rPr lang="en-US" sz="2000" b="1">
                <a:solidFill>
                  <a:srgbClr val="FF0000"/>
                </a:solidFill>
              </a:rPr>
            </a:br>
            <a:endParaRPr lang="en-US" sz="2000" b="1">
              <a:solidFill>
                <a:srgbClr val="FF0000"/>
              </a:solidFill>
            </a:endParaRPr>
          </a:p>
        </p:txBody>
      </p:sp>
      <p:sp>
        <p:nvSpPr>
          <p:cNvPr id="13" name="Rectangle 5"/>
          <p:cNvSpPr>
            <a:spLocks noChangeArrowheads="1"/>
          </p:cNvSpPr>
          <p:nvPr/>
        </p:nvSpPr>
        <p:spPr bwMode="auto">
          <a:xfrm>
            <a:off x="762000" y="990600"/>
            <a:ext cx="7620000" cy="3786188"/>
          </a:xfrm>
          <a:prstGeom prst="rect">
            <a:avLst/>
          </a:prstGeom>
          <a:noFill/>
          <a:ln w="9525">
            <a:noFill/>
            <a:miter lim="800000"/>
            <a:headEnd/>
            <a:tailEnd/>
          </a:ln>
        </p:spPr>
        <p:txBody>
          <a:bodyPr anchor="ctr">
            <a:spAutoFit/>
          </a:bodyPr>
          <a:lstStyle/>
          <a:p>
            <a:r>
              <a:rPr lang="en-US" b="1">
                <a:solidFill>
                  <a:srgbClr val="FFFF00"/>
                </a:solidFill>
              </a:rPr>
              <a:t>Sự ra đời của đức Phật là báo hiệu niềm vui lớn cho nhân thế rằng bánh xe chánh pháp bắt đầu vận chuyển, ánh sáng Từ bi và tuệ giác của đạo Phật bắt đầu lan tỏa trong khắp nhân gian. Nơi nào đạo Phật có mặt là nơi đó có hòa bình, an vui và hạnh phúc đích thực cho số đông nếu mọi người cùng nhau thực hành làm các việc thiện và áp dụng lời Phật dạy vào trong cuộc sống hằng ngày.</a:t>
            </a:r>
          </a:p>
          <a:p>
            <a:r>
              <a:rPr lang="en-US" b="1">
                <a:solidFill>
                  <a:srgbClr val="FFFF00"/>
                </a:solidFill>
              </a:rPr>
              <a:t/>
            </a:r>
            <a:br>
              <a:rPr lang="en-US" b="1">
                <a:solidFill>
                  <a:srgbClr val="FFFF00"/>
                </a:solidFill>
              </a:rPr>
            </a:br>
            <a:endParaRPr lang="en-US" b="1">
              <a:solidFill>
                <a:srgbClr val="FFFF00"/>
              </a:solidFill>
            </a:endParaRPr>
          </a:p>
        </p:txBody>
      </p:sp>
    </p:spTree>
  </p:cSld>
  <p:clrMapOvr>
    <a:masterClrMapping/>
  </p:clrMapOvr>
  <p:transition advClick="0"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4" presetClass="entr" presetSubtype="3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box(out)">
                                      <p:cBhvr>
                                        <p:cTn id="11" dur="5000"/>
                                        <p:tgtEl>
                                          <p:spTgt spid="10"/>
                                        </p:tgtEl>
                                      </p:cBhvr>
                                    </p:animEffect>
                                  </p:childTnLst>
                                </p:cTn>
                              </p:par>
                            </p:childTnLst>
                          </p:cTn>
                        </p:par>
                        <p:par>
                          <p:cTn id="12" fill="hold">
                            <p:stCondLst>
                              <p:cond delay="5000"/>
                            </p:stCondLst>
                            <p:childTnLst>
                              <p:par>
                                <p:cTn id="13" presetID="2" presetClass="entr" presetSubtype="1" fill="hold" grpId="0" nodeType="afterEffect">
                                  <p:stCondLst>
                                    <p:cond delay="0"/>
                                  </p:stCondLst>
                                  <p:iterate type="wd">
                                    <p:tmPct val="10000"/>
                                  </p:iterate>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2000" fill="hold"/>
                                        <p:tgtEl>
                                          <p:spTgt spid="13"/>
                                        </p:tgtEl>
                                        <p:attrNameLst>
                                          <p:attrName>ppt_x</p:attrName>
                                        </p:attrNameLst>
                                      </p:cBhvr>
                                      <p:tavLst>
                                        <p:tav tm="0">
                                          <p:val>
                                            <p:strVal val="#ppt_x"/>
                                          </p:val>
                                        </p:tav>
                                        <p:tav tm="100000">
                                          <p:val>
                                            <p:strVal val="#ppt_x"/>
                                          </p:val>
                                        </p:tav>
                                      </p:tavLst>
                                    </p:anim>
                                    <p:anim calcmode="lin" valueType="num">
                                      <p:cBhvr additive="base">
                                        <p:cTn id="16" dur="2000" fill="hold"/>
                                        <p:tgtEl>
                                          <p:spTgt spid="1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5" descr="lrg-2388-hinhdong18-gif.gif"/>
          <p:cNvPicPr>
            <a:picLocks noChangeAspect="1"/>
          </p:cNvPicPr>
          <p:nvPr/>
        </p:nvPicPr>
        <p:blipFill>
          <a:blip r:embed="rId2" cstate="print"/>
          <a:srcRect/>
          <a:stretch>
            <a:fillRect/>
          </a:stretch>
        </p:blipFill>
        <p:spPr bwMode="auto">
          <a:xfrm>
            <a:off x="-304800" y="0"/>
            <a:ext cx="9906000" cy="6858000"/>
          </a:xfrm>
          <a:prstGeom prst="rect">
            <a:avLst/>
          </a:prstGeom>
          <a:noFill/>
          <a:ln w="9525">
            <a:noFill/>
            <a:miter lim="800000"/>
            <a:headEnd/>
            <a:tailEnd/>
          </a:ln>
        </p:spPr>
      </p:pic>
      <p:sp>
        <p:nvSpPr>
          <p:cNvPr id="8195" name="Rectangle 5"/>
          <p:cNvSpPr>
            <a:spLocks noChangeArrowheads="1"/>
          </p:cNvSpPr>
          <p:nvPr/>
        </p:nvSpPr>
        <p:spPr bwMode="auto">
          <a:xfrm>
            <a:off x="152400" y="3582988"/>
            <a:ext cx="8763000" cy="2554287"/>
          </a:xfrm>
          <a:prstGeom prst="rect">
            <a:avLst/>
          </a:prstGeom>
          <a:noFill/>
          <a:ln w="9525">
            <a:noFill/>
            <a:miter lim="800000"/>
            <a:headEnd/>
            <a:tailEnd/>
          </a:ln>
        </p:spPr>
        <p:txBody>
          <a:bodyPr anchor="ctr">
            <a:spAutoFit/>
          </a:bodyPr>
          <a:lstStyle/>
          <a:p>
            <a:r>
              <a:rPr lang="en-US" sz="2000">
                <a:solidFill>
                  <a:srgbClr val="FF0000"/>
                </a:solidFill>
              </a:rPr>
              <a:t/>
            </a:r>
            <a:br>
              <a:rPr lang="en-US" sz="2000">
                <a:solidFill>
                  <a:srgbClr val="FF0000"/>
                </a:solidFill>
              </a:rPr>
            </a:br>
            <a:r>
              <a:rPr lang="en-US" sz="2000">
                <a:solidFill>
                  <a:srgbClr val="FF0000"/>
                </a:solidFill>
              </a:rPr>
              <a:t> The Buddha has said: “</a:t>
            </a:r>
            <a:r>
              <a:rPr lang="en-US" sz="2000" i="1">
                <a:solidFill>
                  <a:srgbClr val="FF0000"/>
                </a:solidFill>
              </a:rPr>
              <a:t>All people that were born on this planet have the same salty tears, the same red drops of blood, also fear swords and scimitars, and also desire to have joy and happiness.</a:t>
            </a:r>
            <a:r>
              <a:rPr lang="en-US" sz="2000">
                <a:solidFill>
                  <a:srgbClr val="FF0000"/>
                </a:solidFill>
              </a:rPr>
              <a:t>” Indeed, Buddhism which is very equal does not discriminate caste and race, those who have enough good conditions to cultivate and practice the Buddha’s tenets lead their joyful and happy lives for themselves and for their relatives and beloved ones in their families right in the present life.”</a:t>
            </a:r>
          </a:p>
        </p:txBody>
      </p:sp>
      <p:pic>
        <p:nvPicPr>
          <p:cNvPr id="8196" name="Picture 4" descr="book1.gif"/>
          <p:cNvPicPr>
            <a:picLocks noChangeAspect="1"/>
          </p:cNvPicPr>
          <p:nvPr/>
        </p:nvPicPr>
        <p:blipFill>
          <a:blip r:embed="rId3" cstate="print"/>
          <a:srcRect/>
          <a:stretch>
            <a:fillRect/>
          </a:stretch>
        </p:blipFill>
        <p:spPr bwMode="auto">
          <a:xfrm>
            <a:off x="6858000" y="3276600"/>
            <a:ext cx="1998663" cy="836613"/>
          </a:xfrm>
          <a:prstGeom prst="rect">
            <a:avLst/>
          </a:prstGeom>
          <a:noFill/>
          <a:ln w="9525">
            <a:noFill/>
            <a:miter lim="800000"/>
            <a:headEnd/>
            <a:tailEnd/>
          </a:ln>
        </p:spPr>
      </p:pic>
      <p:pic>
        <p:nvPicPr>
          <p:cNvPr id="8197" name="Picture 5" descr="lrg-2389-hinhdong20-gif.gif"/>
          <p:cNvPicPr>
            <a:picLocks noChangeAspect="1"/>
          </p:cNvPicPr>
          <p:nvPr/>
        </p:nvPicPr>
        <p:blipFill>
          <a:blip r:embed="rId4" cstate="print"/>
          <a:srcRect/>
          <a:stretch>
            <a:fillRect/>
          </a:stretch>
        </p:blipFill>
        <p:spPr bwMode="auto">
          <a:xfrm>
            <a:off x="3886200" y="2057400"/>
            <a:ext cx="1371600" cy="1428750"/>
          </a:xfrm>
          <a:prstGeom prst="rect">
            <a:avLst/>
          </a:prstGeom>
          <a:noFill/>
          <a:ln w="9525">
            <a:noFill/>
            <a:miter lim="800000"/>
            <a:headEnd/>
            <a:tailEnd/>
          </a:ln>
        </p:spPr>
      </p:pic>
      <p:pic>
        <p:nvPicPr>
          <p:cNvPr id="8198" name="Picture 7" descr="bonsu-02.gif"/>
          <p:cNvPicPr>
            <a:picLocks noChangeAspect="1"/>
          </p:cNvPicPr>
          <p:nvPr/>
        </p:nvPicPr>
        <p:blipFill>
          <a:blip r:embed="rId5" cstate="print"/>
          <a:srcRect/>
          <a:stretch>
            <a:fillRect/>
          </a:stretch>
        </p:blipFill>
        <p:spPr bwMode="auto">
          <a:xfrm>
            <a:off x="2438400" y="3581400"/>
            <a:ext cx="4267200" cy="400050"/>
          </a:xfrm>
          <a:prstGeom prst="rect">
            <a:avLst/>
          </a:prstGeom>
          <a:noFill/>
          <a:ln w="9525">
            <a:noFill/>
            <a:miter lim="800000"/>
            <a:headEnd/>
            <a:tailEnd/>
          </a:ln>
        </p:spPr>
      </p:pic>
      <p:sp>
        <p:nvSpPr>
          <p:cNvPr id="7" name="Rectangle 5"/>
          <p:cNvSpPr>
            <a:spLocks noChangeArrowheads="1"/>
          </p:cNvSpPr>
          <p:nvPr/>
        </p:nvSpPr>
        <p:spPr bwMode="auto">
          <a:xfrm>
            <a:off x="0" y="381000"/>
            <a:ext cx="8763000" cy="2554288"/>
          </a:xfrm>
          <a:prstGeom prst="rect">
            <a:avLst/>
          </a:prstGeom>
          <a:noFill/>
          <a:ln w="9525">
            <a:noFill/>
            <a:miter lim="800000"/>
            <a:headEnd/>
            <a:tailEnd/>
          </a:ln>
        </p:spPr>
        <p:txBody>
          <a:bodyPr anchor="ctr">
            <a:spAutoFit/>
          </a:bodyPr>
          <a:lstStyle/>
          <a:p>
            <a:r>
              <a:rPr lang="en-US" sz="2000">
                <a:solidFill>
                  <a:srgbClr val="FFFF00"/>
                </a:solidFill>
              </a:rPr>
              <a:t>Đức Phật dạy: “</a:t>
            </a:r>
            <a:r>
              <a:rPr lang="en-US" sz="2000" i="1">
                <a:solidFill>
                  <a:srgbClr val="FFFF00"/>
                </a:solidFill>
              </a:rPr>
              <a:t>Mọi người sinh ra trên hành tinh này, ai cũng có giọt nước mắt cùng mặn, giọt máu cùng đỏ, ai cũng sợ gươm đao, và ai cũng muốn có được an vui và hạnh phúc.</a:t>
            </a:r>
            <a:r>
              <a:rPr lang="en-US" sz="2000">
                <a:solidFill>
                  <a:srgbClr val="FFFF00"/>
                </a:solidFill>
              </a:rPr>
              <a:t>” Thực vậy, đạo Phật rất bình đẳng, không phân biệt giai cấp và chủng tộc, hễ ai có đủ duyên tu tập, thì người đó có được cuộc sống an vui và hạnh phúc cho mình và cho những người thân người thương trong gia đình của mình ngay trong cuộc sống hiện tại.</a:t>
            </a:r>
          </a:p>
          <a:p>
            <a:r>
              <a:rPr lang="en-US" sz="2000">
                <a:solidFill>
                  <a:srgbClr val="FFFF00"/>
                </a:solidFill>
              </a:rPr>
              <a:t/>
            </a:r>
            <a:br>
              <a:rPr lang="en-US" sz="2000">
                <a:solidFill>
                  <a:srgbClr val="FFFF00"/>
                </a:solidFill>
              </a:rPr>
            </a:br>
            <a:endParaRPr lang="en-US" sz="2000">
              <a:solidFill>
                <a:srgbClr val="FFFF00"/>
              </a:solidFill>
            </a:endParaRPr>
          </a:p>
        </p:txBody>
      </p:sp>
      <p:pic>
        <p:nvPicPr>
          <p:cNvPr id="8200" name="Picture 8" descr="phatdannho5.gif"/>
          <p:cNvPicPr>
            <a:picLocks noChangeAspect="1"/>
          </p:cNvPicPr>
          <p:nvPr/>
        </p:nvPicPr>
        <p:blipFill>
          <a:blip r:embed="rId6" cstate="print"/>
          <a:srcRect/>
          <a:stretch>
            <a:fillRect/>
          </a:stretch>
        </p:blipFill>
        <p:spPr bwMode="auto">
          <a:xfrm>
            <a:off x="381000" y="2362200"/>
            <a:ext cx="838200" cy="1295400"/>
          </a:xfrm>
          <a:prstGeom prst="rect">
            <a:avLst/>
          </a:prstGeom>
          <a:noFill/>
          <a:ln w="9525">
            <a:noFill/>
            <a:miter lim="800000"/>
            <a:headEnd/>
            <a:tailEnd/>
          </a:ln>
        </p:spPr>
      </p:pic>
      <p:pic>
        <p:nvPicPr>
          <p:cNvPr id="8201" name="Picture 9" descr="phatdannho5.gif"/>
          <p:cNvPicPr>
            <a:picLocks noChangeAspect="1"/>
          </p:cNvPicPr>
          <p:nvPr/>
        </p:nvPicPr>
        <p:blipFill>
          <a:blip r:embed="rId6" cstate="print"/>
          <a:srcRect/>
          <a:stretch>
            <a:fillRect/>
          </a:stretch>
        </p:blipFill>
        <p:spPr bwMode="auto">
          <a:xfrm>
            <a:off x="7924800" y="2057400"/>
            <a:ext cx="838200" cy="1295400"/>
          </a:xfrm>
          <a:prstGeom prst="rect">
            <a:avLst/>
          </a:prstGeom>
          <a:noFill/>
          <a:ln w="9525">
            <a:noFill/>
            <a:miter lim="800000"/>
            <a:headEnd/>
            <a:tailEnd/>
          </a:ln>
        </p:spPr>
      </p:pic>
      <p:pic>
        <p:nvPicPr>
          <p:cNvPr id="8202" name="Picture 10" descr="toa%20sen%20va%20luan%20xa%201.gif"/>
          <p:cNvPicPr>
            <a:picLocks noChangeAspect="1"/>
          </p:cNvPicPr>
          <p:nvPr/>
        </p:nvPicPr>
        <p:blipFill>
          <a:blip r:embed="rId7" cstate="print"/>
          <a:srcRect/>
          <a:stretch>
            <a:fillRect/>
          </a:stretch>
        </p:blipFill>
        <p:spPr bwMode="auto">
          <a:xfrm>
            <a:off x="1143000" y="2590800"/>
            <a:ext cx="1262063" cy="1357313"/>
          </a:xfrm>
          <a:prstGeom prst="rect">
            <a:avLst/>
          </a:prstGeom>
          <a:noFill/>
          <a:ln w="9525">
            <a:noFill/>
            <a:miter lim="800000"/>
            <a:headEnd/>
            <a:tailEnd/>
          </a:ln>
        </p:spPr>
      </p:pic>
      <p:pic>
        <p:nvPicPr>
          <p:cNvPr id="8203" name="Picture 11" descr="toa%20sen%20va%20luan%20xa%201.gif"/>
          <p:cNvPicPr>
            <a:picLocks noChangeAspect="1"/>
          </p:cNvPicPr>
          <p:nvPr/>
        </p:nvPicPr>
        <p:blipFill>
          <a:blip r:embed="rId7" cstate="print"/>
          <a:srcRect/>
          <a:stretch>
            <a:fillRect/>
          </a:stretch>
        </p:blipFill>
        <p:spPr bwMode="auto">
          <a:xfrm>
            <a:off x="6096000" y="2286000"/>
            <a:ext cx="1333500" cy="1433513"/>
          </a:xfrm>
          <a:prstGeom prst="rect">
            <a:avLst/>
          </a:prstGeom>
          <a:noFill/>
          <a:ln w="9525">
            <a:noFill/>
            <a:miter lim="800000"/>
            <a:headEnd/>
            <a:tailEnd/>
          </a:ln>
        </p:spPr>
      </p:pic>
    </p:spTree>
  </p:cSld>
  <p:clrMapOvr>
    <a:masterClrMapping/>
  </p:clrMapOvr>
  <p:transition advClick="0"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iterate type="wd">
                                    <p:tmPct val="10000"/>
                                  </p:iterate>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ppt_x"/>
                                          </p:val>
                                        </p:tav>
                                        <p:tav tm="100000">
                                          <p:val>
                                            <p:strVal val="#ppt_x"/>
                                          </p:val>
                                        </p:tav>
                                      </p:tavLst>
                                    </p:anim>
                                    <p:anim calcmode="lin" valueType="num">
                                      <p:cBhvr additive="base">
                                        <p:cTn id="8" dur="20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9" descr="bird42.gif"/>
          <p:cNvPicPr>
            <a:picLocks noChangeAspect="1"/>
          </p:cNvPicPr>
          <p:nvPr/>
        </p:nvPicPr>
        <p:blipFill>
          <a:blip r:embed="rId2" cstate="print"/>
          <a:srcRect/>
          <a:stretch>
            <a:fillRect/>
          </a:stretch>
        </p:blipFill>
        <p:spPr bwMode="auto">
          <a:xfrm>
            <a:off x="0" y="2438400"/>
            <a:ext cx="1916113" cy="1666875"/>
          </a:xfrm>
          <a:prstGeom prst="rect">
            <a:avLst/>
          </a:prstGeom>
          <a:noFill/>
          <a:ln w="9525">
            <a:noFill/>
            <a:miter lim="800000"/>
            <a:headEnd/>
            <a:tailEnd/>
          </a:ln>
        </p:spPr>
      </p:pic>
      <p:sp>
        <p:nvSpPr>
          <p:cNvPr id="9219" name="Rectangle 2"/>
          <p:cNvSpPr>
            <a:spLocks noGrp="1" noChangeArrowheads="1"/>
          </p:cNvSpPr>
          <p:nvPr>
            <p:ph type="title"/>
          </p:nvPr>
        </p:nvSpPr>
        <p:spPr/>
        <p:txBody>
          <a:bodyPr/>
          <a:lstStyle/>
          <a:p>
            <a:endParaRPr lang="en-US" smtClean="0"/>
          </a:p>
        </p:txBody>
      </p:sp>
      <p:pic>
        <p:nvPicPr>
          <p:cNvPr id="9220" name="Picture 4"/>
          <p:cNvPicPr>
            <a:picLocks noGrp="1" noChangeAspect="1" noChangeArrowheads="1"/>
          </p:cNvPicPr>
          <p:nvPr>
            <p:ph type="body" idx="1"/>
          </p:nvPr>
        </p:nvPicPr>
        <p:blipFill>
          <a:blip r:embed="rId3" cstate="print"/>
          <a:srcRect/>
          <a:stretch>
            <a:fillRect/>
          </a:stretch>
        </p:blipFill>
        <p:spPr>
          <a:xfrm>
            <a:off x="0" y="0"/>
            <a:ext cx="9169400" cy="6858000"/>
          </a:xfrm>
        </p:spPr>
      </p:pic>
      <p:pic>
        <p:nvPicPr>
          <p:cNvPr id="9221" name="Picture 9" descr="La roi"/>
          <p:cNvPicPr>
            <a:picLocks noChangeAspect="1" noChangeArrowheads="1" noCrop="1"/>
          </p:cNvPicPr>
          <p:nvPr/>
        </p:nvPicPr>
        <p:blipFill>
          <a:blip r:embed="rId4" cstate="print"/>
          <a:srcRect/>
          <a:stretch>
            <a:fillRect/>
          </a:stretch>
        </p:blipFill>
        <p:spPr bwMode="auto">
          <a:xfrm>
            <a:off x="1981200" y="304800"/>
            <a:ext cx="2970213" cy="2133600"/>
          </a:xfrm>
          <a:prstGeom prst="rect">
            <a:avLst/>
          </a:prstGeom>
          <a:noFill/>
          <a:ln w="9525">
            <a:noFill/>
            <a:miter lim="800000"/>
            <a:headEnd/>
            <a:tailEnd/>
          </a:ln>
        </p:spPr>
      </p:pic>
      <p:pic>
        <p:nvPicPr>
          <p:cNvPr id="9222" name="Picture 9" descr="La roi"/>
          <p:cNvPicPr>
            <a:picLocks noChangeAspect="1" noChangeArrowheads="1" noCrop="1"/>
          </p:cNvPicPr>
          <p:nvPr/>
        </p:nvPicPr>
        <p:blipFill>
          <a:blip r:embed="rId4" cstate="print"/>
          <a:srcRect/>
          <a:stretch>
            <a:fillRect/>
          </a:stretch>
        </p:blipFill>
        <p:spPr bwMode="auto">
          <a:xfrm>
            <a:off x="5334000" y="533400"/>
            <a:ext cx="2970213" cy="2133600"/>
          </a:xfrm>
          <a:prstGeom prst="rect">
            <a:avLst/>
          </a:prstGeom>
          <a:noFill/>
          <a:ln w="9525">
            <a:noFill/>
            <a:miter lim="800000"/>
            <a:headEnd/>
            <a:tailEnd/>
          </a:ln>
        </p:spPr>
      </p:pic>
      <p:pic>
        <p:nvPicPr>
          <p:cNvPr id="9223" name="Picture 8" descr="bird39.gif"/>
          <p:cNvPicPr>
            <a:picLocks noChangeAspect="1"/>
          </p:cNvPicPr>
          <p:nvPr/>
        </p:nvPicPr>
        <p:blipFill>
          <a:blip r:embed="rId5" cstate="print"/>
          <a:srcRect/>
          <a:stretch>
            <a:fillRect/>
          </a:stretch>
        </p:blipFill>
        <p:spPr bwMode="auto">
          <a:xfrm rot="963798">
            <a:off x="8027988" y="2495550"/>
            <a:ext cx="1168400" cy="1460500"/>
          </a:xfrm>
          <a:prstGeom prst="rect">
            <a:avLst/>
          </a:prstGeom>
          <a:noFill/>
          <a:ln w="9525">
            <a:noFill/>
            <a:miter lim="800000"/>
            <a:headEnd/>
            <a:tailEnd/>
          </a:ln>
        </p:spPr>
      </p:pic>
      <p:pic>
        <p:nvPicPr>
          <p:cNvPr id="9224" name="Picture 11" descr="bird39.gif"/>
          <p:cNvPicPr>
            <a:picLocks noChangeAspect="1"/>
          </p:cNvPicPr>
          <p:nvPr/>
        </p:nvPicPr>
        <p:blipFill>
          <a:blip r:embed="rId5" cstate="print"/>
          <a:srcRect/>
          <a:stretch>
            <a:fillRect/>
          </a:stretch>
        </p:blipFill>
        <p:spPr bwMode="auto">
          <a:xfrm rot="963798">
            <a:off x="560388" y="2876550"/>
            <a:ext cx="1168400" cy="1460500"/>
          </a:xfrm>
          <a:prstGeom prst="rect">
            <a:avLst/>
          </a:prstGeom>
          <a:noFill/>
          <a:ln w="9525">
            <a:noFill/>
            <a:miter lim="800000"/>
            <a:headEnd/>
            <a:tailEnd/>
          </a:ln>
        </p:spPr>
      </p:pic>
      <p:pic>
        <p:nvPicPr>
          <p:cNvPr id="9225" name="Picture 7" descr="bird34.gif"/>
          <p:cNvPicPr>
            <a:picLocks noChangeAspect="1"/>
          </p:cNvPicPr>
          <p:nvPr/>
        </p:nvPicPr>
        <p:blipFill>
          <a:blip r:embed="rId6" cstate="print"/>
          <a:srcRect/>
          <a:stretch>
            <a:fillRect/>
          </a:stretch>
        </p:blipFill>
        <p:spPr bwMode="auto">
          <a:xfrm>
            <a:off x="0" y="1447800"/>
            <a:ext cx="1981200" cy="1847850"/>
          </a:xfrm>
          <a:prstGeom prst="rect">
            <a:avLst/>
          </a:prstGeom>
          <a:noFill/>
          <a:ln w="9525">
            <a:noFill/>
            <a:miter lim="800000"/>
            <a:headEnd/>
            <a:tailEnd/>
          </a:ln>
        </p:spPr>
      </p:pic>
      <p:pic>
        <p:nvPicPr>
          <p:cNvPr id="9226" name="Picture 10" descr="bird43.gif"/>
          <p:cNvPicPr>
            <a:picLocks noChangeAspect="1"/>
          </p:cNvPicPr>
          <p:nvPr/>
        </p:nvPicPr>
        <p:blipFill>
          <a:blip r:embed="rId7" cstate="print"/>
          <a:srcRect/>
          <a:stretch>
            <a:fillRect/>
          </a:stretch>
        </p:blipFill>
        <p:spPr bwMode="auto">
          <a:xfrm>
            <a:off x="7677150" y="4343400"/>
            <a:ext cx="1466850" cy="1304925"/>
          </a:xfrm>
          <a:prstGeom prst="rect">
            <a:avLst/>
          </a:prstGeom>
          <a:noFill/>
          <a:ln w="9525">
            <a:noFill/>
            <a:miter lim="800000"/>
            <a:headEnd/>
            <a:tailEnd/>
          </a:ln>
        </p:spPr>
      </p:pic>
      <p:pic>
        <p:nvPicPr>
          <p:cNvPr id="9227" name="Picture 12" descr="phatdansinhnho1.gif"/>
          <p:cNvPicPr>
            <a:picLocks noChangeAspect="1"/>
          </p:cNvPicPr>
          <p:nvPr/>
        </p:nvPicPr>
        <p:blipFill>
          <a:blip r:embed="rId8" cstate="print"/>
          <a:srcRect/>
          <a:stretch>
            <a:fillRect/>
          </a:stretch>
        </p:blipFill>
        <p:spPr bwMode="auto">
          <a:xfrm>
            <a:off x="3429000" y="1828800"/>
            <a:ext cx="1524000" cy="3016250"/>
          </a:xfrm>
          <a:prstGeom prst="rect">
            <a:avLst/>
          </a:prstGeom>
          <a:noFill/>
          <a:ln w="9525">
            <a:noFill/>
            <a:miter lim="800000"/>
            <a:headEnd/>
            <a:tailEnd/>
          </a:ln>
        </p:spPr>
      </p:pic>
      <p:sp>
        <p:nvSpPr>
          <p:cNvPr id="176133" name="Rectangle 5"/>
          <p:cNvSpPr>
            <a:spLocks noChangeArrowheads="1"/>
          </p:cNvSpPr>
          <p:nvPr/>
        </p:nvSpPr>
        <p:spPr bwMode="auto">
          <a:xfrm>
            <a:off x="533400" y="1947863"/>
            <a:ext cx="8382000" cy="2309812"/>
          </a:xfrm>
          <a:prstGeom prst="rect">
            <a:avLst/>
          </a:prstGeom>
          <a:noFill/>
          <a:ln w="9525">
            <a:noFill/>
            <a:miter lim="800000"/>
            <a:headEnd/>
            <a:tailEnd/>
          </a:ln>
        </p:spPr>
        <p:txBody>
          <a:bodyPr anchor="ctr">
            <a:spAutoFit/>
          </a:bodyPr>
          <a:lstStyle/>
          <a:p>
            <a:r>
              <a:rPr lang="en-US">
                <a:solidFill>
                  <a:srgbClr val="FFFF00"/>
                </a:solidFill>
              </a:rPr>
              <a:t>Xưa cũng như nay, đạo Phật không bao giờ có chiến tranh tôn giáo, không bao giờ làm rơi một giọt máu đào cho bất cứ ai. Điều tỉnh thức thứ nhứt trong đạo Phật là không được giết hại chúng sinh, kể cả người và vật, có nghĩa là phóng sanh, nuôi dưỡng và phát khởi lòng từ bi cho tất cả chúng sanh muôn loài.</a:t>
            </a:r>
          </a:p>
        </p:txBody>
      </p:sp>
      <p:sp>
        <p:nvSpPr>
          <p:cNvPr id="9229" name="Rectangle 12"/>
          <p:cNvSpPr>
            <a:spLocks noChangeArrowheads="1"/>
          </p:cNvSpPr>
          <p:nvPr/>
        </p:nvSpPr>
        <p:spPr bwMode="auto">
          <a:xfrm>
            <a:off x="381000" y="4343400"/>
            <a:ext cx="8763000" cy="2308225"/>
          </a:xfrm>
          <a:prstGeom prst="rect">
            <a:avLst/>
          </a:prstGeom>
          <a:noFill/>
          <a:ln w="9525">
            <a:noFill/>
            <a:miter lim="800000"/>
            <a:headEnd/>
            <a:tailEnd/>
          </a:ln>
        </p:spPr>
        <p:txBody>
          <a:bodyPr>
            <a:spAutoFit/>
          </a:bodyPr>
          <a:lstStyle/>
          <a:p>
            <a:r>
              <a:rPr lang="en-US">
                <a:solidFill>
                  <a:srgbClr val="FF0000"/>
                </a:solidFill>
              </a:rPr>
              <a:t>Anciently as well as now, Buddhism has never had a religious war and never dropped a red drop of blood for anyone. The first conscious thing that in Buddhism is not allowed to kill sentient beings, including humans and animals, means to release animals, nurture and develop one’s compassionate heart for all living things and living beings. </a:t>
            </a:r>
          </a:p>
        </p:txBody>
      </p:sp>
      <p:pic>
        <p:nvPicPr>
          <p:cNvPr id="9230" name="Picture 13" descr="turningwheelsml.gif"/>
          <p:cNvPicPr>
            <a:picLocks noChangeAspect="1"/>
          </p:cNvPicPr>
          <p:nvPr/>
        </p:nvPicPr>
        <p:blipFill>
          <a:blip r:embed="rId9" cstate="print"/>
          <a:srcRect/>
          <a:stretch>
            <a:fillRect/>
          </a:stretch>
        </p:blipFill>
        <p:spPr bwMode="auto">
          <a:xfrm>
            <a:off x="7772400" y="762000"/>
            <a:ext cx="1000125" cy="1000125"/>
          </a:xfrm>
          <a:prstGeom prst="rect">
            <a:avLst/>
          </a:prstGeom>
          <a:noFill/>
          <a:ln w="9525">
            <a:noFill/>
            <a:miter lim="800000"/>
            <a:headEnd/>
            <a:tailEnd/>
          </a:ln>
        </p:spPr>
      </p:pic>
      <p:pic>
        <p:nvPicPr>
          <p:cNvPr id="9231" name="Picture 14" descr="turningwheelsml.gif"/>
          <p:cNvPicPr>
            <a:picLocks noChangeAspect="1"/>
          </p:cNvPicPr>
          <p:nvPr/>
        </p:nvPicPr>
        <p:blipFill>
          <a:blip r:embed="rId9" cstate="print"/>
          <a:srcRect/>
          <a:stretch>
            <a:fillRect/>
          </a:stretch>
        </p:blipFill>
        <p:spPr bwMode="auto">
          <a:xfrm>
            <a:off x="762000" y="838200"/>
            <a:ext cx="1000125" cy="1000125"/>
          </a:xfrm>
          <a:prstGeom prst="rect">
            <a:avLst/>
          </a:prstGeom>
          <a:noFill/>
          <a:ln w="9525">
            <a:noFill/>
            <a:miter lim="800000"/>
            <a:headEnd/>
            <a:tailEnd/>
          </a:ln>
        </p:spPr>
      </p:pic>
    </p:spTree>
  </p:cSld>
  <p:clrMapOvr>
    <a:masterClrMapping/>
  </p:clrMapOvr>
  <p:transition advClick="0"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iterate type="wd">
                                    <p:tmPct val="10000"/>
                                  </p:iterate>
                                  <p:childTnLst>
                                    <p:set>
                                      <p:cBhvr>
                                        <p:cTn id="6" dur="1" fill="hold">
                                          <p:stCondLst>
                                            <p:cond delay="0"/>
                                          </p:stCondLst>
                                        </p:cTn>
                                        <p:tgtEl>
                                          <p:spTgt spid="176133"/>
                                        </p:tgtEl>
                                        <p:attrNameLst>
                                          <p:attrName>style.visibility</p:attrName>
                                        </p:attrNameLst>
                                      </p:cBhvr>
                                      <p:to>
                                        <p:strVal val="visible"/>
                                      </p:to>
                                    </p:set>
                                    <p:anim calcmode="lin" valueType="num">
                                      <p:cBhvr additive="base">
                                        <p:cTn id="7" dur="2000" fill="hold"/>
                                        <p:tgtEl>
                                          <p:spTgt spid="176133"/>
                                        </p:tgtEl>
                                        <p:attrNameLst>
                                          <p:attrName>ppt_x</p:attrName>
                                        </p:attrNameLst>
                                      </p:cBhvr>
                                      <p:tavLst>
                                        <p:tav tm="0">
                                          <p:val>
                                            <p:strVal val="#ppt_x"/>
                                          </p:val>
                                        </p:tav>
                                        <p:tav tm="100000">
                                          <p:val>
                                            <p:strVal val="#ppt_x"/>
                                          </p:val>
                                        </p:tav>
                                      </p:tavLst>
                                    </p:anim>
                                    <p:anim calcmode="lin" valueType="num">
                                      <p:cBhvr additive="base">
                                        <p:cTn id="8" dur="2000" fill="hold"/>
                                        <p:tgtEl>
                                          <p:spTgt spid="17613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13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phat1.gif"/>
          <p:cNvPicPr>
            <a:picLocks noChangeAspect="1"/>
          </p:cNvPicPr>
          <p:nvPr/>
        </p:nvPicPr>
        <p:blipFill>
          <a:blip r:embed="rId2" cstate="print"/>
          <a:srcRect/>
          <a:stretch>
            <a:fillRect/>
          </a:stretch>
        </p:blipFill>
        <p:spPr bwMode="auto">
          <a:xfrm>
            <a:off x="533400" y="533400"/>
            <a:ext cx="1600200" cy="3167063"/>
          </a:xfrm>
          <a:prstGeom prst="rect">
            <a:avLst/>
          </a:prstGeom>
          <a:noFill/>
          <a:ln w="9525">
            <a:noFill/>
            <a:miter lim="800000"/>
            <a:headEnd/>
            <a:tailEnd/>
          </a:ln>
        </p:spPr>
      </p:pic>
      <p:pic>
        <p:nvPicPr>
          <p:cNvPr id="6" name="Picture 5" descr="phat1.gif"/>
          <p:cNvPicPr>
            <a:picLocks noChangeAspect="1"/>
          </p:cNvPicPr>
          <p:nvPr/>
        </p:nvPicPr>
        <p:blipFill>
          <a:blip r:embed="rId2" cstate="print"/>
          <a:srcRect/>
          <a:stretch>
            <a:fillRect/>
          </a:stretch>
        </p:blipFill>
        <p:spPr bwMode="auto">
          <a:xfrm>
            <a:off x="1752600" y="533400"/>
            <a:ext cx="1600200" cy="3167063"/>
          </a:xfrm>
          <a:prstGeom prst="rect">
            <a:avLst/>
          </a:prstGeom>
          <a:noFill/>
          <a:ln w="9525">
            <a:noFill/>
            <a:miter lim="800000"/>
            <a:headEnd/>
            <a:tailEnd/>
          </a:ln>
        </p:spPr>
      </p:pic>
      <p:pic>
        <p:nvPicPr>
          <p:cNvPr id="7" name="Picture 6" descr="phat1.gif"/>
          <p:cNvPicPr>
            <a:picLocks noChangeAspect="1"/>
          </p:cNvPicPr>
          <p:nvPr/>
        </p:nvPicPr>
        <p:blipFill>
          <a:blip r:embed="rId2" cstate="print"/>
          <a:srcRect/>
          <a:stretch>
            <a:fillRect/>
          </a:stretch>
        </p:blipFill>
        <p:spPr bwMode="auto">
          <a:xfrm>
            <a:off x="2971800" y="685800"/>
            <a:ext cx="1600200" cy="3167063"/>
          </a:xfrm>
          <a:prstGeom prst="rect">
            <a:avLst/>
          </a:prstGeom>
          <a:noFill/>
          <a:ln w="9525">
            <a:noFill/>
            <a:miter lim="800000"/>
            <a:headEnd/>
            <a:tailEnd/>
          </a:ln>
        </p:spPr>
      </p:pic>
      <p:pic>
        <p:nvPicPr>
          <p:cNvPr id="8" name="Picture 7" descr="phat1.gif"/>
          <p:cNvPicPr>
            <a:picLocks noChangeAspect="1"/>
          </p:cNvPicPr>
          <p:nvPr/>
        </p:nvPicPr>
        <p:blipFill>
          <a:blip r:embed="rId2" cstate="print"/>
          <a:srcRect/>
          <a:stretch>
            <a:fillRect/>
          </a:stretch>
        </p:blipFill>
        <p:spPr bwMode="auto">
          <a:xfrm>
            <a:off x="5715000" y="762000"/>
            <a:ext cx="1600200" cy="3167063"/>
          </a:xfrm>
          <a:prstGeom prst="rect">
            <a:avLst/>
          </a:prstGeom>
          <a:noFill/>
          <a:ln w="9525">
            <a:noFill/>
            <a:miter lim="800000"/>
            <a:headEnd/>
            <a:tailEnd/>
          </a:ln>
        </p:spPr>
      </p:pic>
      <p:pic>
        <p:nvPicPr>
          <p:cNvPr id="9" name="Picture 8" descr="phat1.gif"/>
          <p:cNvPicPr>
            <a:picLocks noChangeAspect="1"/>
          </p:cNvPicPr>
          <p:nvPr/>
        </p:nvPicPr>
        <p:blipFill>
          <a:blip r:embed="rId2" cstate="print"/>
          <a:srcRect/>
          <a:stretch>
            <a:fillRect/>
          </a:stretch>
        </p:blipFill>
        <p:spPr bwMode="auto">
          <a:xfrm>
            <a:off x="4419600" y="762000"/>
            <a:ext cx="1600200" cy="3167063"/>
          </a:xfrm>
          <a:prstGeom prst="rect">
            <a:avLst/>
          </a:prstGeom>
          <a:noFill/>
          <a:ln w="9525">
            <a:noFill/>
            <a:miter lim="800000"/>
            <a:headEnd/>
            <a:tailEnd/>
          </a:ln>
        </p:spPr>
      </p:pic>
      <p:pic>
        <p:nvPicPr>
          <p:cNvPr id="10" name="Picture 9" descr="phat1.gif"/>
          <p:cNvPicPr>
            <a:picLocks noChangeAspect="1"/>
          </p:cNvPicPr>
          <p:nvPr/>
        </p:nvPicPr>
        <p:blipFill>
          <a:blip r:embed="rId2" cstate="print"/>
          <a:srcRect/>
          <a:stretch>
            <a:fillRect/>
          </a:stretch>
        </p:blipFill>
        <p:spPr bwMode="auto">
          <a:xfrm>
            <a:off x="7010400" y="838200"/>
            <a:ext cx="1600200" cy="3167063"/>
          </a:xfrm>
          <a:prstGeom prst="rect">
            <a:avLst/>
          </a:prstGeom>
          <a:noFill/>
          <a:ln w="9525">
            <a:noFill/>
            <a:miter lim="800000"/>
            <a:headEnd/>
            <a:tailEnd/>
          </a:ln>
        </p:spPr>
      </p:pic>
      <p:pic>
        <p:nvPicPr>
          <p:cNvPr id="12" name="Picture 11" descr="phat1.gif"/>
          <p:cNvPicPr>
            <a:picLocks noChangeAspect="1"/>
          </p:cNvPicPr>
          <p:nvPr/>
        </p:nvPicPr>
        <p:blipFill>
          <a:blip r:embed="rId2" cstate="print"/>
          <a:srcRect/>
          <a:stretch>
            <a:fillRect/>
          </a:stretch>
        </p:blipFill>
        <p:spPr bwMode="auto">
          <a:xfrm>
            <a:off x="6934200" y="2819400"/>
            <a:ext cx="1600200" cy="3167063"/>
          </a:xfrm>
          <a:prstGeom prst="rect">
            <a:avLst/>
          </a:prstGeom>
          <a:noFill/>
          <a:ln w="9525">
            <a:noFill/>
            <a:miter lim="800000"/>
            <a:headEnd/>
            <a:tailEnd/>
          </a:ln>
        </p:spPr>
      </p:pic>
      <p:pic>
        <p:nvPicPr>
          <p:cNvPr id="10249" name="Picture 10" descr="phat_dan_sanhnho.gif"/>
          <p:cNvPicPr>
            <a:picLocks noChangeAspect="1"/>
          </p:cNvPicPr>
          <p:nvPr/>
        </p:nvPicPr>
        <p:blipFill>
          <a:blip r:embed="rId3" cstate="print"/>
          <a:srcRect/>
          <a:stretch>
            <a:fillRect/>
          </a:stretch>
        </p:blipFill>
        <p:spPr bwMode="auto">
          <a:xfrm>
            <a:off x="152400" y="3810000"/>
            <a:ext cx="1470025" cy="2190750"/>
          </a:xfrm>
          <a:prstGeom prst="rect">
            <a:avLst/>
          </a:prstGeom>
          <a:noFill/>
          <a:ln w="9525">
            <a:noFill/>
            <a:miter lim="800000"/>
            <a:headEnd/>
            <a:tailEnd/>
          </a:ln>
        </p:spPr>
      </p:pic>
      <p:pic>
        <p:nvPicPr>
          <p:cNvPr id="10250" name="Picture 16" descr="thiepphatdan-17.jpg"/>
          <p:cNvPicPr>
            <a:picLocks noChangeAspect="1"/>
          </p:cNvPicPr>
          <p:nvPr/>
        </p:nvPicPr>
        <p:blipFill>
          <a:blip r:embed="rId4" cstate="print"/>
          <a:srcRect/>
          <a:stretch>
            <a:fillRect/>
          </a:stretch>
        </p:blipFill>
        <p:spPr bwMode="auto">
          <a:xfrm>
            <a:off x="2819400" y="4038600"/>
            <a:ext cx="3352800" cy="2095500"/>
          </a:xfrm>
          <a:prstGeom prst="rect">
            <a:avLst/>
          </a:prstGeom>
          <a:noFill/>
          <a:ln w="9525">
            <a:noFill/>
            <a:miter lim="800000"/>
            <a:headEnd/>
            <a:tailEnd/>
          </a:ln>
        </p:spPr>
      </p:pic>
    </p:spTree>
  </p:cSld>
  <p:clrMapOvr>
    <a:masterClrMapping/>
  </p:clrMapOvr>
  <p:transition advClick="0"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4" presetClass="entr" presetSubtype="32"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ox(out)">
                                      <p:cBhvr>
                                        <p:cTn id="12" dur="2000"/>
                                        <p:tgtEl>
                                          <p:spTgt spid="6"/>
                                        </p:tgtEl>
                                      </p:cBhvr>
                                    </p:animEffect>
                                  </p:childTnLst>
                                </p:cTn>
                              </p:par>
                            </p:childTnLst>
                          </p:cTn>
                        </p:par>
                        <p:par>
                          <p:cTn id="13" fill="hold">
                            <p:stCondLst>
                              <p:cond delay="2500"/>
                            </p:stCondLst>
                            <p:childTnLst>
                              <p:par>
                                <p:cTn id="14" presetID="4" presetClass="entr" presetSubtype="32"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ox(out)">
                                      <p:cBhvr>
                                        <p:cTn id="16" dur="2000"/>
                                        <p:tgtEl>
                                          <p:spTgt spid="7"/>
                                        </p:tgtEl>
                                      </p:cBhvr>
                                    </p:animEffect>
                                  </p:childTnLst>
                                </p:cTn>
                              </p:par>
                            </p:childTnLst>
                          </p:cTn>
                        </p:par>
                        <p:par>
                          <p:cTn id="17" fill="hold">
                            <p:stCondLst>
                              <p:cond delay="4500"/>
                            </p:stCondLst>
                            <p:childTnLst>
                              <p:par>
                                <p:cTn id="18" presetID="4" presetClass="entr" presetSubtype="32"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ox(out)">
                                      <p:cBhvr>
                                        <p:cTn id="20" dur="3000"/>
                                        <p:tgtEl>
                                          <p:spTgt spid="9"/>
                                        </p:tgtEl>
                                      </p:cBhvr>
                                    </p:animEffect>
                                  </p:childTnLst>
                                </p:cTn>
                              </p:par>
                            </p:childTnLst>
                          </p:cTn>
                        </p:par>
                        <p:par>
                          <p:cTn id="21" fill="hold">
                            <p:stCondLst>
                              <p:cond delay="7500"/>
                            </p:stCondLst>
                            <p:childTnLst>
                              <p:par>
                                <p:cTn id="22" presetID="4" presetClass="entr" presetSubtype="32"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ox(out)">
                                      <p:cBhvr>
                                        <p:cTn id="24" dur="3000"/>
                                        <p:tgtEl>
                                          <p:spTgt spid="8"/>
                                        </p:tgtEl>
                                      </p:cBhvr>
                                    </p:animEffect>
                                  </p:childTnLst>
                                </p:cTn>
                              </p:par>
                            </p:childTnLst>
                          </p:cTn>
                        </p:par>
                        <p:par>
                          <p:cTn id="25" fill="hold">
                            <p:stCondLst>
                              <p:cond delay="10500"/>
                            </p:stCondLst>
                            <p:childTnLst>
                              <p:par>
                                <p:cTn id="26" presetID="4" presetClass="entr" presetSubtype="32" fill="hold"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ox(out)">
                                      <p:cBhvr>
                                        <p:cTn id="28" dur="5000"/>
                                        <p:tgtEl>
                                          <p:spTgt spid="10"/>
                                        </p:tgtEl>
                                      </p:cBhvr>
                                    </p:animEffect>
                                  </p:childTnLst>
                                </p:cTn>
                              </p:par>
                            </p:childTnLst>
                          </p:cTn>
                        </p:par>
                        <p:par>
                          <p:cTn id="29" fill="hold">
                            <p:stCondLst>
                              <p:cond delay="15500"/>
                            </p:stCondLst>
                            <p:childTnLst>
                              <p:par>
                                <p:cTn id="30" presetID="4" presetClass="entr" presetSubtype="32"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ox(out)">
                                      <p:cBhvr>
                                        <p:cTn id="32" dur="5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4"/>
          <p:cNvPicPr>
            <a:picLocks noGrp="1" noChangeAspect="1" noChangeArrowheads="1"/>
          </p:cNvPicPr>
          <p:nvPr>
            <p:ph type="body" idx="1"/>
          </p:nvPr>
        </p:nvPicPr>
        <p:blipFill>
          <a:blip r:embed="rId2" cstate="print"/>
          <a:srcRect/>
          <a:stretch>
            <a:fillRect/>
          </a:stretch>
        </p:blipFill>
        <p:spPr>
          <a:xfrm>
            <a:off x="0" y="0"/>
            <a:ext cx="9144000" cy="6858000"/>
          </a:xfrm>
        </p:spPr>
      </p:pic>
      <p:pic>
        <p:nvPicPr>
          <p:cNvPr id="11267" name="Picture 9" descr="bird42.gif"/>
          <p:cNvPicPr>
            <a:picLocks noChangeAspect="1"/>
          </p:cNvPicPr>
          <p:nvPr/>
        </p:nvPicPr>
        <p:blipFill>
          <a:blip r:embed="rId3" cstate="print"/>
          <a:srcRect/>
          <a:stretch>
            <a:fillRect/>
          </a:stretch>
        </p:blipFill>
        <p:spPr bwMode="auto">
          <a:xfrm>
            <a:off x="4191000" y="2514600"/>
            <a:ext cx="969963" cy="1666875"/>
          </a:xfrm>
          <a:prstGeom prst="rect">
            <a:avLst/>
          </a:prstGeom>
          <a:noFill/>
          <a:ln w="9525">
            <a:noFill/>
            <a:miter lim="800000"/>
            <a:headEnd/>
            <a:tailEnd/>
          </a:ln>
        </p:spPr>
      </p:pic>
      <p:sp>
        <p:nvSpPr>
          <p:cNvPr id="11268" name="Rectangle 2"/>
          <p:cNvSpPr>
            <a:spLocks noGrp="1" noChangeArrowheads="1"/>
          </p:cNvSpPr>
          <p:nvPr>
            <p:ph type="title"/>
          </p:nvPr>
        </p:nvSpPr>
        <p:spPr/>
        <p:txBody>
          <a:bodyPr/>
          <a:lstStyle/>
          <a:p>
            <a:endParaRPr lang="en-US" smtClean="0"/>
          </a:p>
        </p:txBody>
      </p:sp>
      <p:pic>
        <p:nvPicPr>
          <p:cNvPr id="11269" name="Picture 9" descr="La roi"/>
          <p:cNvPicPr>
            <a:picLocks noChangeAspect="1" noChangeArrowheads="1" noCrop="1"/>
          </p:cNvPicPr>
          <p:nvPr/>
        </p:nvPicPr>
        <p:blipFill>
          <a:blip r:embed="rId4" cstate="print"/>
          <a:srcRect/>
          <a:stretch>
            <a:fillRect/>
          </a:stretch>
        </p:blipFill>
        <p:spPr bwMode="auto">
          <a:xfrm>
            <a:off x="1981200" y="304800"/>
            <a:ext cx="2970213" cy="2133600"/>
          </a:xfrm>
          <a:prstGeom prst="rect">
            <a:avLst/>
          </a:prstGeom>
          <a:noFill/>
          <a:ln w="9525">
            <a:noFill/>
            <a:miter lim="800000"/>
            <a:headEnd/>
            <a:tailEnd/>
          </a:ln>
        </p:spPr>
      </p:pic>
      <p:pic>
        <p:nvPicPr>
          <p:cNvPr id="11270" name="Picture 9" descr="La roi"/>
          <p:cNvPicPr>
            <a:picLocks noChangeAspect="1" noChangeArrowheads="1" noCrop="1"/>
          </p:cNvPicPr>
          <p:nvPr/>
        </p:nvPicPr>
        <p:blipFill>
          <a:blip r:embed="rId4" cstate="print"/>
          <a:srcRect/>
          <a:stretch>
            <a:fillRect/>
          </a:stretch>
        </p:blipFill>
        <p:spPr bwMode="auto">
          <a:xfrm>
            <a:off x="5334000" y="533400"/>
            <a:ext cx="2970213" cy="2133600"/>
          </a:xfrm>
          <a:prstGeom prst="rect">
            <a:avLst/>
          </a:prstGeom>
          <a:noFill/>
          <a:ln w="9525">
            <a:noFill/>
            <a:miter lim="800000"/>
            <a:headEnd/>
            <a:tailEnd/>
          </a:ln>
        </p:spPr>
      </p:pic>
      <p:pic>
        <p:nvPicPr>
          <p:cNvPr id="11271" name="Picture 8" descr="bird39.gif"/>
          <p:cNvPicPr>
            <a:picLocks noChangeAspect="1"/>
          </p:cNvPicPr>
          <p:nvPr/>
        </p:nvPicPr>
        <p:blipFill>
          <a:blip r:embed="rId5" cstate="print"/>
          <a:srcRect/>
          <a:stretch>
            <a:fillRect/>
          </a:stretch>
        </p:blipFill>
        <p:spPr bwMode="auto">
          <a:xfrm rot="963798">
            <a:off x="8027988" y="2495550"/>
            <a:ext cx="1168400" cy="1460500"/>
          </a:xfrm>
          <a:prstGeom prst="rect">
            <a:avLst/>
          </a:prstGeom>
          <a:noFill/>
          <a:ln w="9525">
            <a:noFill/>
            <a:miter lim="800000"/>
            <a:headEnd/>
            <a:tailEnd/>
          </a:ln>
        </p:spPr>
      </p:pic>
      <p:pic>
        <p:nvPicPr>
          <p:cNvPr id="11272" name="Picture 11" descr="bird39.gif"/>
          <p:cNvPicPr>
            <a:picLocks noChangeAspect="1"/>
          </p:cNvPicPr>
          <p:nvPr/>
        </p:nvPicPr>
        <p:blipFill>
          <a:blip r:embed="rId5" cstate="print"/>
          <a:srcRect/>
          <a:stretch>
            <a:fillRect/>
          </a:stretch>
        </p:blipFill>
        <p:spPr bwMode="auto">
          <a:xfrm rot="963798">
            <a:off x="6884988" y="2571750"/>
            <a:ext cx="1168400" cy="1460500"/>
          </a:xfrm>
          <a:prstGeom prst="rect">
            <a:avLst/>
          </a:prstGeom>
          <a:noFill/>
          <a:ln w="9525">
            <a:noFill/>
            <a:miter lim="800000"/>
            <a:headEnd/>
            <a:tailEnd/>
          </a:ln>
        </p:spPr>
      </p:pic>
      <p:pic>
        <p:nvPicPr>
          <p:cNvPr id="11273" name="Picture 7" descr="bird34.gif"/>
          <p:cNvPicPr>
            <a:picLocks noChangeAspect="1"/>
          </p:cNvPicPr>
          <p:nvPr/>
        </p:nvPicPr>
        <p:blipFill>
          <a:blip r:embed="rId6" cstate="print"/>
          <a:srcRect/>
          <a:stretch>
            <a:fillRect/>
          </a:stretch>
        </p:blipFill>
        <p:spPr bwMode="auto">
          <a:xfrm>
            <a:off x="0" y="1447800"/>
            <a:ext cx="1981200" cy="1847850"/>
          </a:xfrm>
          <a:prstGeom prst="rect">
            <a:avLst/>
          </a:prstGeom>
          <a:noFill/>
          <a:ln w="9525">
            <a:noFill/>
            <a:miter lim="800000"/>
            <a:headEnd/>
            <a:tailEnd/>
          </a:ln>
        </p:spPr>
      </p:pic>
      <p:pic>
        <p:nvPicPr>
          <p:cNvPr id="11274" name="Picture 10" descr="bird43.gif"/>
          <p:cNvPicPr>
            <a:picLocks noChangeAspect="1"/>
          </p:cNvPicPr>
          <p:nvPr/>
        </p:nvPicPr>
        <p:blipFill>
          <a:blip r:embed="rId7" cstate="print"/>
          <a:srcRect/>
          <a:stretch>
            <a:fillRect/>
          </a:stretch>
        </p:blipFill>
        <p:spPr bwMode="auto">
          <a:xfrm>
            <a:off x="7677150" y="4343400"/>
            <a:ext cx="1466850" cy="1304925"/>
          </a:xfrm>
          <a:prstGeom prst="rect">
            <a:avLst/>
          </a:prstGeom>
          <a:noFill/>
          <a:ln w="9525">
            <a:noFill/>
            <a:miter lim="800000"/>
            <a:headEnd/>
            <a:tailEnd/>
          </a:ln>
        </p:spPr>
      </p:pic>
      <p:sp>
        <p:nvSpPr>
          <p:cNvPr id="176133" name="Rectangle 5"/>
          <p:cNvSpPr>
            <a:spLocks noChangeArrowheads="1"/>
          </p:cNvSpPr>
          <p:nvPr/>
        </p:nvSpPr>
        <p:spPr bwMode="auto">
          <a:xfrm>
            <a:off x="228600" y="946150"/>
            <a:ext cx="8610600" cy="3048000"/>
          </a:xfrm>
          <a:prstGeom prst="rect">
            <a:avLst/>
          </a:prstGeom>
          <a:noFill/>
          <a:ln w="9525">
            <a:noFill/>
            <a:miter lim="800000"/>
            <a:headEnd/>
            <a:tailEnd/>
          </a:ln>
        </p:spPr>
        <p:txBody>
          <a:bodyPr anchor="ctr">
            <a:spAutoFit/>
          </a:bodyPr>
          <a:lstStyle/>
          <a:p>
            <a:r>
              <a:rPr lang="en-US" b="1">
                <a:solidFill>
                  <a:srgbClr val="FF0000"/>
                </a:solidFill>
              </a:rPr>
              <a:t>Thực hành theo những lời Phật dạy, mỗi chúng ta nguyện đi trên con đường an vui và hạnh phúc của đức Thế Tôn, nguyện thắp sáng lên ngọn đuốc của chánh pháp, nguyện thắp sáng lên ngọn đuốc của tình thương để góp phần đem lại an vui và hạnh phúc cho số đông trên khắp hành tinh này.</a:t>
            </a:r>
          </a:p>
          <a:p>
            <a:r>
              <a:rPr lang="en-US" b="1">
                <a:solidFill>
                  <a:srgbClr val="FF0000"/>
                </a:solidFill>
              </a:rPr>
              <a:t/>
            </a:r>
            <a:br>
              <a:rPr lang="en-US" b="1">
                <a:solidFill>
                  <a:srgbClr val="FF0000"/>
                </a:solidFill>
              </a:rPr>
            </a:br>
            <a:endParaRPr lang="en-US" b="1">
              <a:solidFill>
                <a:srgbClr val="FF0000"/>
              </a:solidFill>
            </a:endParaRPr>
          </a:p>
        </p:txBody>
      </p:sp>
      <p:sp>
        <p:nvSpPr>
          <p:cNvPr id="11276" name="Rectangle 12"/>
          <p:cNvSpPr>
            <a:spLocks noChangeArrowheads="1"/>
          </p:cNvSpPr>
          <p:nvPr/>
        </p:nvSpPr>
        <p:spPr bwMode="auto">
          <a:xfrm>
            <a:off x="457200" y="3657600"/>
            <a:ext cx="8153400" cy="1938338"/>
          </a:xfrm>
          <a:prstGeom prst="rect">
            <a:avLst/>
          </a:prstGeom>
          <a:noFill/>
          <a:ln w="9525">
            <a:noFill/>
            <a:miter lim="800000"/>
            <a:headEnd/>
            <a:tailEnd/>
          </a:ln>
        </p:spPr>
        <p:txBody>
          <a:bodyPr>
            <a:spAutoFit/>
          </a:bodyPr>
          <a:lstStyle/>
          <a:p>
            <a:r>
              <a:rPr lang="en-US">
                <a:solidFill>
                  <a:srgbClr val="FFFF00"/>
                </a:solidFill>
              </a:rPr>
              <a:t>Practicing the Buddha’s teachings, we each vow to go on His joyful and happy path, vow to light up the Dharma torch, and vow to light up the torch of love in order to contribute to bringing joyfulness and happiness for the many on the planet. </a:t>
            </a:r>
          </a:p>
        </p:txBody>
      </p:sp>
    </p:spTree>
  </p:cSld>
  <p:clrMapOvr>
    <a:masterClrMapping/>
  </p:clrMapOvr>
  <p:transition advClick="0"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iterate type="lt">
                                    <p:tmPct val="10000"/>
                                  </p:iterate>
                                  <p:childTnLst>
                                    <p:set>
                                      <p:cBhvr>
                                        <p:cTn id="6" dur="1" fill="hold">
                                          <p:stCondLst>
                                            <p:cond delay="0"/>
                                          </p:stCondLst>
                                        </p:cTn>
                                        <p:tgtEl>
                                          <p:spTgt spid="176133"/>
                                        </p:tgtEl>
                                        <p:attrNameLst>
                                          <p:attrName>style.visibility</p:attrName>
                                        </p:attrNameLst>
                                      </p:cBhvr>
                                      <p:to>
                                        <p:strVal val="visible"/>
                                      </p:to>
                                    </p:set>
                                    <p:anim calcmode="lin" valueType="num">
                                      <p:cBhvr additive="base">
                                        <p:cTn id="7" dur="500" fill="hold"/>
                                        <p:tgtEl>
                                          <p:spTgt spid="176133"/>
                                        </p:tgtEl>
                                        <p:attrNameLst>
                                          <p:attrName>ppt_x</p:attrName>
                                        </p:attrNameLst>
                                      </p:cBhvr>
                                      <p:tavLst>
                                        <p:tav tm="0">
                                          <p:val>
                                            <p:strVal val="0-#ppt_w/2"/>
                                          </p:val>
                                        </p:tav>
                                        <p:tav tm="100000">
                                          <p:val>
                                            <p:strVal val="#ppt_x"/>
                                          </p:val>
                                        </p:tav>
                                      </p:tavLst>
                                    </p:anim>
                                    <p:anim calcmode="lin" valueType="num">
                                      <p:cBhvr additive="base">
                                        <p:cTn id="8" dur="500" fill="hold"/>
                                        <p:tgtEl>
                                          <p:spTgt spid="17613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13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endParaRPr lang="en-US" smtClean="0"/>
          </a:p>
        </p:txBody>
      </p:sp>
      <p:pic>
        <p:nvPicPr>
          <p:cNvPr id="12291" name="Picture 4"/>
          <p:cNvPicPr>
            <a:picLocks noGrp="1" noChangeAspect="1" noChangeArrowheads="1"/>
          </p:cNvPicPr>
          <p:nvPr>
            <p:ph type="body" idx="1"/>
          </p:nvPr>
        </p:nvPicPr>
        <p:blipFill>
          <a:blip r:embed="rId2" cstate="print"/>
          <a:srcRect/>
          <a:stretch>
            <a:fillRect/>
          </a:stretch>
        </p:blipFill>
        <p:spPr>
          <a:xfrm>
            <a:off x="0" y="0"/>
            <a:ext cx="9204325" cy="6858000"/>
          </a:xfrm>
        </p:spPr>
      </p:pic>
      <p:pic>
        <p:nvPicPr>
          <p:cNvPr id="12292" name="Picture 9" descr="La roi"/>
          <p:cNvPicPr>
            <a:picLocks noChangeAspect="1" noChangeArrowheads="1" noCrop="1"/>
          </p:cNvPicPr>
          <p:nvPr/>
        </p:nvPicPr>
        <p:blipFill>
          <a:blip r:embed="rId3" cstate="print"/>
          <a:srcRect/>
          <a:stretch>
            <a:fillRect/>
          </a:stretch>
        </p:blipFill>
        <p:spPr bwMode="auto">
          <a:xfrm>
            <a:off x="838200" y="762000"/>
            <a:ext cx="2970213" cy="2133600"/>
          </a:xfrm>
          <a:prstGeom prst="rect">
            <a:avLst/>
          </a:prstGeom>
          <a:noFill/>
          <a:ln w="9525">
            <a:noFill/>
            <a:miter lim="800000"/>
            <a:headEnd/>
            <a:tailEnd/>
          </a:ln>
        </p:spPr>
      </p:pic>
      <p:pic>
        <p:nvPicPr>
          <p:cNvPr id="12293" name="Picture 9" descr="La roi"/>
          <p:cNvPicPr>
            <a:picLocks noChangeAspect="1" noChangeArrowheads="1" noCrop="1"/>
          </p:cNvPicPr>
          <p:nvPr/>
        </p:nvPicPr>
        <p:blipFill>
          <a:blip r:embed="rId3" cstate="print"/>
          <a:srcRect/>
          <a:stretch>
            <a:fillRect/>
          </a:stretch>
        </p:blipFill>
        <p:spPr bwMode="auto">
          <a:xfrm>
            <a:off x="5715000" y="762000"/>
            <a:ext cx="2970213" cy="2133600"/>
          </a:xfrm>
          <a:prstGeom prst="rect">
            <a:avLst/>
          </a:prstGeom>
          <a:noFill/>
          <a:ln w="9525">
            <a:noFill/>
            <a:miter lim="800000"/>
            <a:headEnd/>
            <a:tailEnd/>
          </a:ln>
        </p:spPr>
      </p:pic>
      <p:pic>
        <p:nvPicPr>
          <p:cNvPr id="12294" name="Picture 7" descr="lrg-2344-hinhdong21-gif.gif"/>
          <p:cNvPicPr>
            <a:picLocks noChangeAspect="1"/>
          </p:cNvPicPr>
          <p:nvPr/>
        </p:nvPicPr>
        <p:blipFill>
          <a:blip r:embed="rId4" cstate="print"/>
          <a:srcRect/>
          <a:stretch>
            <a:fillRect/>
          </a:stretch>
        </p:blipFill>
        <p:spPr bwMode="auto">
          <a:xfrm>
            <a:off x="3810000" y="2286000"/>
            <a:ext cx="1833563" cy="1833563"/>
          </a:xfrm>
          <a:prstGeom prst="rect">
            <a:avLst/>
          </a:prstGeom>
          <a:noFill/>
          <a:ln w="9525">
            <a:noFill/>
            <a:miter lim="800000"/>
            <a:headEnd/>
            <a:tailEnd/>
          </a:ln>
        </p:spPr>
      </p:pic>
      <p:sp>
        <p:nvSpPr>
          <p:cNvPr id="176133" name="Rectangle 5"/>
          <p:cNvSpPr>
            <a:spLocks noChangeArrowheads="1"/>
          </p:cNvSpPr>
          <p:nvPr/>
        </p:nvSpPr>
        <p:spPr bwMode="auto">
          <a:xfrm>
            <a:off x="533400" y="533400"/>
            <a:ext cx="7924800" cy="3046413"/>
          </a:xfrm>
          <a:prstGeom prst="rect">
            <a:avLst/>
          </a:prstGeom>
          <a:noFill/>
          <a:ln w="9525">
            <a:noFill/>
            <a:miter lim="800000"/>
            <a:headEnd/>
            <a:tailEnd/>
          </a:ln>
        </p:spPr>
        <p:txBody>
          <a:bodyPr anchor="ctr">
            <a:spAutoFit/>
          </a:bodyPr>
          <a:lstStyle/>
          <a:p>
            <a:r>
              <a:rPr lang="en-US">
                <a:solidFill>
                  <a:srgbClr val="FFFF00"/>
                </a:solidFill>
              </a:rPr>
              <a:t>Nhân mùa Phật đản năm nay, học theo hạnh từ bi và trí tuệ của Ngài, chúng ta nhất tâm cầu nguyện chư vị hương linh gặp nạn sóng thần động đất vừa qua tại Nhật Bản và tại Tân Tây Lan, nguyện cầu cho thế giới hòa bình, nhơn dân được an lạc, nạn chiến tranh, cướp bóc và thiên tai giản dần bằng cách nuôi dưỡng và phát khởi lòng từ, ăn chay, niệm Phật, tụng Kinh, ngồi thiền, bố thí, và phóng sanh.</a:t>
            </a:r>
          </a:p>
        </p:txBody>
      </p:sp>
      <p:sp>
        <p:nvSpPr>
          <p:cNvPr id="12296" name="Rectangle 14"/>
          <p:cNvSpPr>
            <a:spLocks noChangeArrowheads="1"/>
          </p:cNvSpPr>
          <p:nvPr/>
        </p:nvSpPr>
        <p:spPr bwMode="auto">
          <a:xfrm>
            <a:off x="609600" y="4038600"/>
            <a:ext cx="8534400" cy="2554288"/>
          </a:xfrm>
          <a:prstGeom prst="rect">
            <a:avLst/>
          </a:prstGeom>
          <a:noFill/>
          <a:ln w="9525">
            <a:noFill/>
            <a:miter lim="800000"/>
            <a:headEnd/>
            <a:tailEnd/>
          </a:ln>
        </p:spPr>
        <p:txBody>
          <a:bodyPr>
            <a:spAutoFit/>
          </a:bodyPr>
          <a:lstStyle/>
          <a:p>
            <a:r>
              <a:rPr lang="en-US" sz="2000">
                <a:solidFill>
                  <a:schemeClr val="bg1"/>
                </a:solidFill>
              </a:rPr>
              <a:t>On the occasion of the Vesak Day in this year, learning the conduct of His loving kindness, compassion and wisdom, we who pray wholeheartedly to the deceased meeting with the disaster of the past tsunamis and earthquakes in Japan and New Zealand pray for the peace world, people in peacefulness, danger of wars, robberies and calamities is gradually reduced by nurturing and developing the compassionate heart, eating vegetarian food, repeating the Buddha’s names, chanting </a:t>
            </a:r>
            <a:r>
              <a:rPr lang="en-US" sz="2000" i="1">
                <a:solidFill>
                  <a:schemeClr val="bg1"/>
                </a:solidFill>
              </a:rPr>
              <a:t>Sutras</a:t>
            </a:r>
            <a:r>
              <a:rPr lang="en-US" sz="2000">
                <a:solidFill>
                  <a:schemeClr val="bg1"/>
                </a:solidFill>
              </a:rPr>
              <a:t>, sitting in Meditation, giving alms, and releasing animals.</a:t>
            </a:r>
          </a:p>
        </p:txBody>
      </p:sp>
    </p:spTree>
  </p:cSld>
  <p:clrMapOvr>
    <a:masterClrMapping/>
  </p:clrMapOvr>
  <p:transition advClick="0"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iterate type="wd">
                                    <p:tmPct val="10000"/>
                                  </p:iterate>
                                  <p:childTnLst>
                                    <p:set>
                                      <p:cBhvr>
                                        <p:cTn id="6" dur="1" fill="hold">
                                          <p:stCondLst>
                                            <p:cond delay="0"/>
                                          </p:stCondLst>
                                        </p:cTn>
                                        <p:tgtEl>
                                          <p:spTgt spid="176133"/>
                                        </p:tgtEl>
                                        <p:attrNameLst>
                                          <p:attrName>style.visibility</p:attrName>
                                        </p:attrNameLst>
                                      </p:cBhvr>
                                      <p:to>
                                        <p:strVal val="visible"/>
                                      </p:to>
                                    </p:set>
                                    <p:anim calcmode="lin" valueType="num">
                                      <p:cBhvr additive="base">
                                        <p:cTn id="7" dur="2000" fill="hold"/>
                                        <p:tgtEl>
                                          <p:spTgt spid="176133"/>
                                        </p:tgtEl>
                                        <p:attrNameLst>
                                          <p:attrName>ppt_x</p:attrName>
                                        </p:attrNameLst>
                                      </p:cBhvr>
                                      <p:tavLst>
                                        <p:tav tm="0">
                                          <p:val>
                                            <p:strVal val="#ppt_x"/>
                                          </p:val>
                                        </p:tav>
                                        <p:tav tm="100000">
                                          <p:val>
                                            <p:strVal val="#ppt_x"/>
                                          </p:val>
                                        </p:tav>
                                      </p:tavLst>
                                    </p:anim>
                                    <p:anim calcmode="lin" valueType="num">
                                      <p:cBhvr additive="base">
                                        <p:cTn id="8" dur="2000" fill="hold"/>
                                        <p:tgtEl>
                                          <p:spTgt spid="17613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13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0"/>
          <p:cNvSpPr>
            <a:spLocks noChangeArrowheads="1"/>
          </p:cNvSpPr>
          <p:nvPr/>
        </p:nvSpPr>
        <p:spPr bwMode="auto">
          <a:xfrm>
            <a:off x="1143000" y="3886200"/>
            <a:ext cx="7696200" cy="2678113"/>
          </a:xfrm>
          <a:prstGeom prst="rect">
            <a:avLst/>
          </a:prstGeom>
          <a:solidFill>
            <a:schemeClr val="accent2"/>
          </a:solidFill>
          <a:ln w="9525">
            <a:noFill/>
            <a:miter lim="800000"/>
            <a:headEnd/>
            <a:tailEnd/>
          </a:ln>
        </p:spPr>
        <p:txBody>
          <a:bodyPr anchor="ctr">
            <a:spAutoFit/>
          </a:bodyPr>
          <a:lstStyle/>
          <a:p>
            <a:pPr algn="ctr"/>
            <a:endParaRPr lang="en-US" sz="1800" b="1">
              <a:solidFill>
                <a:srgbClr val="FFFF00"/>
              </a:solidFill>
            </a:endParaRPr>
          </a:p>
          <a:p>
            <a:pPr algn="ctr"/>
            <a:r>
              <a:rPr lang="en-US" b="1" i="1">
                <a:solidFill>
                  <a:srgbClr val="FFFF00"/>
                </a:solidFill>
              </a:rPr>
              <a:t>Nam Mô Lâm Tỳ Ni Vô Ưu Thọ Hạ Thị Hiện Đản Sanh Bổn Sư Thích Ca Mâu Ni Phật.</a:t>
            </a:r>
            <a:endParaRPr lang="en-US">
              <a:solidFill>
                <a:srgbClr val="FFFF00"/>
              </a:solidFill>
            </a:endParaRPr>
          </a:p>
          <a:p>
            <a:pPr algn="ctr"/>
            <a:r>
              <a:rPr lang="en-US" b="1" i="1">
                <a:solidFill>
                  <a:srgbClr val="FFFF00"/>
                </a:solidFill>
              </a:rPr>
              <a:t>Nammo Sakyamuni Buddha born under the Sorrowless Tree in Lumbini.                                                                   </a:t>
            </a:r>
            <a:endParaRPr lang="en-US">
              <a:solidFill>
                <a:srgbClr val="FFFF00"/>
              </a:solidFill>
            </a:endParaRPr>
          </a:p>
          <a:p>
            <a:pPr algn="ctr"/>
            <a:endParaRPr lang="en-US" sz="1800" b="1">
              <a:solidFill>
                <a:srgbClr val="FFFF00"/>
              </a:solidFill>
            </a:endParaRPr>
          </a:p>
          <a:p>
            <a:pPr algn="ctr"/>
            <a:r>
              <a:rPr lang="en-US" sz="1800" b="1">
                <a:solidFill>
                  <a:srgbClr val="FFFF00"/>
                </a:solidFill>
              </a:rPr>
              <a:t>By Ven. Thich Trung Sy</a:t>
            </a:r>
          </a:p>
          <a:p>
            <a:pPr algn="ctr"/>
            <a:r>
              <a:rPr lang="en-US" sz="1800" b="1">
                <a:solidFill>
                  <a:srgbClr val="FFFF00"/>
                </a:solidFill>
              </a:rPr>
              <a:t>Email: </a:t>
            </a:r>
            <a:r>
              <a:rPr lang="en-US" sz="1800" b="1">
                <a:solidFill>
                  <a:srgbClr val="FFFF00"/>
                </a:solidFill>
                <a:hlinkClick r:id="rId2"/>
              </a:rPr>
              <a:t>thichtrungsy2002@yahoo.com</a:t>
            </a:r>
            <a:endParaRPr lang="en-US" sz="1800" b="1">
              <a:solidFill>
                <a:srgbClr val="FFFF00"/>
              </a:solidFill>
            </a:endParaRPr>
          </a:p>
        </p:txBody>
      </p:sp>
      <p:pic>
        <p:nvPicPr>
          <p:cNvPr id="13315" name="Picture 9" descr="La roi"/>
          <p:cNvPicPr>
            <a:picLocks noChangeAspect="1" noChangeArrowheads="1" noCrop="1"/>
          </p:cNvPicPr>
          <p:nvPr/>
        </p:nvPicPr>
        <p:blipFill>
          <a:blip r:embed="rId3" cstate="print"/>
          <a:srcRect/>
          <a:stretch>
            <a:fillRect/>
          </a:stretch>
        </p:blipFill>
        <p:spPr bwMode="auto">
          <a:xfrm>
            <a:off x="3962400" y="-381000"/>
            <a:ext cx="3810000" cy="2736850"/>
          </a:xfrm>
          <a:prstGeom prst="rect">
            <a:avLst/>
          </a:prstGeom>
          <a:noFill/>
          <a:ln w="9525">
            <a:noFill/>
            <a:miter lim="800000"/>
            <a:headEnd/>
            <a:tailEnd/>
          </a:ln>
        </p:spPr>
      </p:pic>
      <p:pic>
        <p:nvPicPr>
          <p:cNvPr id="13316" name="Picture 5" descr="H:\Nguyendoc\mypictrures\My Pictures\hinhdong\hinhchuaweb\New Folder\phatthichca4.gif"/>
          <p:cNvPicPr>
            <a:picLocks noChangeAspect="1" noChangeArrowheads="1" noCrop="1"/>
          </p:cNvPicPr>
          <p:nvPr/>
        </p:nvPicPr>
        <p:blipFill>
          <a:blip r:embed="rId4" cstate="print"/>
          <a:srcRect/>
          <a:stretch>
            <a:fillRect/>
          </a:stretch>
        </p:blipFill>
        <p:spPr bwMode="auto">
          <a:xfrm>
            <a:off x="3505200" y="457200"/>
            <a:ext cx="2209800" cy="3414713"/>
          </a:xfrm>
          <a:prstGeom prst="rect">
            <a:avLst/>
          </a:prstGeom>
          <a:noFill/>
          <a:ln w="9525">
            <a:noFill/>
            <a:miter lim="800000"/>
            <a:headEnd/>
            <a:tailEnd/>
          </a:ln>
        </p:spPr>
      </p:pic>
      <p:pic>
        <p:nvPicPr>
          <p:cNvPr id="13317" name="Picture 16" descr="thiepphatdan-17.jpg"/>
          <p:cNvPicPr>
            <a:picLocks noChangeAspect="1"/>
          </p:cNvPicPr>
          <p:nvPr/>
        </p:nvPicPr>
        <p:blipFill>
          <a:blip r:embed="rId5" cstate="print"/>
          <a:srcRect/>
          <a:stretch>
            <a:fillRect/>
          </a:stretch>
        </p:blipFill>
        <p:spPr bwMode="auto">
          <a:xfrm>
            <a:off x="533400" y="2743200"/>
            <a:ext cx="1981200" cy="1238250"/>
          </a:xfrm>
          <a:prstGeom prst="rect">
            <a:avLst/>
          </a:prstGeom>
          <a:noFill/>
          <a:ln w="9525">
            <a:noFill/>
            <a:miter lim="800000"/>
            <a:headEnd/>
            <a:tailEnd/>
          </a:ln>
        </p:spPr>
      </p:pic>
      <p:pic>
        <p:nvPicPr>
          <p:cNvPr id="13318" name="Picture 16" descr="thiepphatdan-17.jpg"/>
          <p:cNvPicPr>
            <a:picLocks noChangeAspect="1"/>
          </p:cNvPicPr>
          <p:nvPr/>
        </p:nvPicPr>
        <p:blipFill>
          <a:blip r:embed="rId5" cstate="print"/>
          <a:srcRect/>
          <a:stretch>
            <a:fillRect/>
          </a:stretch>
        </p:blipFill>
        <p:spPr bwMode="auto">
          <a:xfrm>
            <a:off x="6248400" y="2743200"/>
            <a:ext cx="1981200" cy="1238250"/>
          </a:xfrm>
          <a:prstGeom prst="rect">
            <a:avLst/>
          </a:prstGeom>
          <a:noFill/>
          <a:ln w="9525">
            <a:noFill/>
            <a:miter lim="800000"/>
            <a:headEnd/>
            <a:tailEnd/>
          </a:ln>
        </p:spPr>
      </p:pic>
      <p:pic>
        <p:nvPicPr>
          <p:cNvPr id="13319" name="Picture 6" descr="turningwheelsml.gif"/>
          <p:cNvPicPr>
            <a:picLocks noChangeAspect="1"/>
          </p:cNvPicPr>
          <p:nvPr/>
        </p:nvPicPr>
        <p:blipFill>
          <a:blip r:embed="rId6" cstate="print"/>
          <a:srcRect/>
          <a:stretch>
            <a:fillRect/>
          </a:stretch>
        </p:blipFill>
        <p:spPr bwMode="auto">
          <a:xfrm>
            <a:off x="7543800" y="838200"/>
            <a:ext cx="1000125" cy="1000125"/>
          </a:xfrm>
          <a:prstGeom prst="rect">
            <a:avLst/>
          </a:prstGeom>
          <a:noFill/>
          <a:ln w="9525">
            <a:noFill/>
            <a:miter lim="800000"/>
            <a:headEnd/>
            <a:tailEnd/>
          </a:ln>
        </p:spPr>
      </p:pic>
      <p:pic>
        <p:nvPicPr>
          <p:cNvPr id="13320" name="Picture 7" descr="turningwheelsml.gif"/>
          <p:cNvPicPr>
            <a:picLocks noChangeAspect="1"/>
          </p:cNvPicPr>
          <p:nvPr/>
        </p:nvPicPr>
        <p:blipFill>
          <a:blip r:embed="rId6" cstate="print"/>
          <a:srcRect/>
          <a:stretch>
            <a:fillRect/>
          </a:stretch>
        </p:blipFill>
        <p:spPr bwMode="auto">
          <a:xfrm>
            <a:off x="914400" y="914400"/>
            <a:ext cx="1000125" cy="1000125"/>
          </a:xfrm>
          <a:prstGeom prst="rect">
            <a:avLst/>
          </a:prstGeom>
          <a:noFill/>
          <a:ln w="9525">
            <a:noFill/>
            <a:miter lim="800000"/>
            <a:headEnd/>
            <a:tailEnd/>
          </a:ln>
        </p:spPr>
      </p:pic>
      <p:sp>
        <p:nvSpPr>
          <p:cNvPr id="6145" name="Rectangle 1"/>
          <p:cNvSpPr>
            <a:spLocks noChangeArrowheads="1"/>
          </p:cNvSpPr>
          <p:nvPr/>
        </p:nvSpPr>
        <p:spPr bwMode="auto">
          <a:xfrm>
            <a:off x="990600" y="1673225"/>
            <a:ext cx="6934200" cy="1200150"/>
          </a:xfrm>
          <a:prstGeom prst="rect">
            <a:avLst/>
          </a:prstGeom>
          <a:noFill/>
          <a:ln w="9525">
            <a:noFill/>
            <a:miter lim="800000"/>
            <a:headEnd/>
            <a:tailEnd/>
          </a:ln>
        </p:spPr>
        <p:txBody>
          <a:bodyPr anchor="ctr">
            <a:spAutoFit/>
          </a:bodyPr>
          <a:lstStyle/>
          <a:p>
            <a:pPr indent="457200" algn="just"/>
            <a:r>
              <a:rPr lang="en-US" b="1">
                <a:solidFill>
                  <a:srgbClr val="FF0000"/>
                </a:solidFill>
                <a:latin typeface="Times New Roman" pitchFamily="18" charset="0"/>
                <a:ea typeface="Calibri" pitchFamily="34" charset="0"/>
                <a:cs typeface="Times New Roman" pitchFamily="18" charset="0"/>
              </a:rPr>
              <a:t>Kính chúc quý liệt vị an trú vững chãi và thấm nhuần ánh sáng hòa bình, từ bi và trí tuệ của đức Thế Tôn!</a:t>
            </a:r>
            <a:endParaRPr lang="en-US" sz="2800" b="1">
              <a:solidFill>
                <a:srgbClr val="FF0000"/>
              </a:solidFill>
              <a:ea typeface="Calibri" pitchFamily="34" charset="0"/>
              <a:cs typeface="Times New Roman" pitchFamily="18" charset="0"/>
            </a:endParaRPr>
          </a:p>
        </p:txBody>
      </p:sp>
      <p:sp>
        <p:nvSpPr>
          <p:cNvPr id="13322" name="Rectangle 2"/>
          <p:cNvSpPr>
            <a:spLocks noChangeArrowheads="1"/>
          </p:cNvSpPr>
          <p:nvPr/>
        </p:nvSpPr>
        <p:spPr bwMode="auto">
          <a:xfrm>
            <a:off x="1219200" y="2743200"/>
            <a:ext cx="6934200" cy="1200150"/>
          </a:xfrm>
          <a:prstGeom prst="rect">
            <a:avLst/>
          </a:prstGeom>
          <a:noFill/>
          <a:ln w="9525">
            <a:noFill/>
            <a:miter lim="800000"/>
            <a:headEnd/>
            <a:tailEnd/>
          </a:ln>
        </p:spPr>
        <p:txBody>
          <a:bodyPr anchor="ctr">
            <a:spAutoFit/>
          </a:bodyPr>
          <a:lstStyle/>
          <a:p>
            <a:pPr indent="457200" algn="just"/>
            <a:r>
              <a:rPr lang="en-US" b="1">
                <a:solidFill>
                  <a:schemeClr val="bg1"/>
                </a:solidFill>
                <a:latin typeface="Times New Roman" pitchFamily="18" charset="0"/>
                <a:ea typeface="Calibri" pitchFamily="34" charset="0"/>
                <a:cs typeface="Times New Roman" pitchFamily="18" charset="0"/>
              </a:rPr>
              <a:t>May all of you dwell steadily in and permeate through the light of peace, loving-kindness and wisdom of Lord World-Honored One! </a:t>
            </a:r>
            <a:endParaRPr lang="en-US" sz="2800" b="1">
              <a:solidFill>
                <a:schemeClr val="bg1"/>
              </a:solidFill>
              <a:ea typeface="Calibri" pitchFamily="34" charset="0"/>
              <a:cs typeface="Times New Roman" pitchFamily="18" charset="0"/>
            </a:endParaRPr>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iterate type="wd">
                                    <p:tmPct val="10000"/>
                                  </p:iterate>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ppt_x"/>
                                          </p:val>
                                        </p:tav>
                                        <p:tav tm="100000">
                                          <p:val>
                                            <p:strVal val="#ppt_x"/>
                                          </p:val>
                                        </p:tav>
                                      </p:tavLst>
                                    </p:anim>
                                    <p:anim calcmode="lin" valueType="num">
                                      <p:cBhvr additive="base">
                                        <p:cTn id="8" dur="2000" fill="hold"/>
                                        <p:tgtEl>
                                          <p:spTgt spid="4"/>
                                        </p:tgtEl>
                                        <p:attrNameLst>
                                          <p:attrName>ppt_y</p:attrName>
                                        </p:attrNameLst>
                                      </p:cBhvr>
                                      <p:tavLst>
                                        <p:tav tm="0">
                                          <p:val>
                                            <p:strVal val="1+#ppt_h/2"/>
                                          </p:val>
                                        </p:tav>
                                        <p:tav tm="100000">
                                          <p:val>
                                            <p:strVal val="#ppt_y"/>
                                          </p:val>
                                        </p:tav>
                                      </p:tavLst>
                                    </p:anim>
                                  </p:childTnLst>
                                </p:cTn>
                              </p:par>
                              <p:par>
                                <p:cTn id="9" presetID="7" presetClass="entr" presetSubtype="2" fill="hold" grpId="0" nodeType="withEffect">
                                  <p:stCondLst>
                                    <p:cond delay="0"/>
                                  </p:stCondLst>
                                  <p:iterate type="wd">
                                    <p:tmPct val="10000"/>
                                  </p:iterate>
                                  <p:childTnLst>
                                    <p:set>
                                      <p:cBhvr>
                                        <p:cTn id="10" dur="1" fill="hold">
                                          <p:stCondLst>
                                            <p:cond delay="0"/>
                                          </p:stCondLst>
                                        </p:cTn>
                                        <p:tgtEl>
                                          <p:spTgt spid="6145"/>
                                        </p:tgtEl>
                                        <p:attrNameLst>
                                          <p:attrName>style.visibility</p:attrName>
                                        </p:attrNameLst>
                                      </p:cBhvr>
                                      <p:to>
                                        <p:strVal val="visible"/>
                                      </p:to>
                                    </p:set>
                                    <p:anim calcmode="lin" valueType="num">
                                      <p:cBhvr additive="base">
                                        <p:cTn id="11" dur="5000" fill="hold"/>
                                        <p:tgtEl>
                                          <p:spTgt spid="6145"/>
                                        </p:tgtEl>
                                        <p:attrNameLst>
                                          <p:attrName>ppt_x</p:attrName>
                                        </p:attrNameLst>
                                      </p:cBhvr>
                                      <p:tavLst>
                                        <p:tav tm="0">
                                          <p:val>
                                            <p:strVal val="1+#ppt_w/2"/>
                                          </p:val>
                                        </p:tav>
                                        <p:tav tm="100000">
                                          <p:val>
                                            <p:strVal val="#ppt_x"/>
                                          </p:val>
                                        </p:tav>
                                      </p:tavLst>
                                    </p:anim>
                                    <p:anim calcmode="lin" valueType="num">
                                      <p:cBhvr additive="base">
                                        <p:cTn id="12" dur="5000" fill="hold"/>
                                        <p:tgtEl>
                                          <p:spTgt spid="61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14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9" descr="buddha-moi.gif"/>
          <p:cNvPicPr>
            <a:picLocks noChangeAspect="1"/>
          </p:cNvPicPr>
          <p:nvPr/>
        </p:nvPicPr>
        <p:blipFill>
          <a:blip r:embed="rId3" cstate="print"/>
          <a:srcRect/>
          <a:stretch>
            <a:fillRect/>
          </a:stretch>
        </p:blipFill>
        <p:spPr bwMode="auto">
          <a:xfrm>
            <a:off x="2971800" y="1676400"/>
            <a:ext cx="3435350" cy="3435350"/>
          </a:xfrm>
          <a:prstGeom prst="rect">
            <a:avLst/>
          </a:prstGeom>
          <a:noFill/>
          <a:ln w="9525">
            <a:noFill/>
            <a:miter lim="800000"/>
            <a:headEnd/>
            <a:tailEnd/>
          </a:ln>
        </p:spPr>
      </p:pic>
      <p:pic>
        <p:nvPicPr>
          <p:cNvPr id="11" name="Picture 10" descr="ducphatcuudovoidu.jpg"/>
          <p:cNvPicPr>
            <a:picLocks noChangeAspect="1"/>
          </p:cNvPicPr>
          <p:nvPr/>
        </p:nvPicPr>
        <p:blipFill>
          <a:blip r:embed="rId4" cstate="print"/>
          <a:srcRect/>
          <a:stretch>
            <a:fillRect/>
          </a:stretch>
        </p:blipFill>
        <p:spPr bwMode="auto">
          <a:xfrm>
            <a:off x="1447800" y="-1588"/>
            <a:ext cx="5715000" cy="6859588"/>
          </a:xfrm>
          <a:prstGeom prst="rect">
            <a:avLst/>
          </a:prstGeom>
          <a:noFill/>
          <a:ln w="9525">
            <a:noFill/>
            <a:miter lim="800000"/>
            <a:headEnd/>
            <a:tailEnd/>
          </a:ln>
        </p:spPr>
      </p:pic>
      <p:pic>
        <p:nvPicPr>
          <p:cNvPr id="12" name="Picture 11" descr="lrg-3817-phat_thich_ca197-jpg.jpg"/>
          <p:cNvPicPr>
            <a:picLocks noChangeAspect="1"/>
          </p:cNvPicPr>
          <p:nvPr/>
        </p:nvPicPr>
        <p:blipFill>
          <a:blip r:embed="rId5" cstate="print"/>
          <a:srcRect/>
          <a:stretch>
            <a:fillRect/>
          </a:stretch>
        </p:blipFill>
        <p:spPr bwMode="auto">
          <a:xfrm>
            <a:off x="1219200" y="-184150"/>
            <a:ext cx="5867400" cy="7042150"/>
          </a:xfrm>
          <a:prstGeom prst="rect">
            <a:avLst/>
          </a:prstGeom>
          <a:noFill/>
          <a:ln w="9525">
            <a:noFill/>
            <a:miter lim="800000"/>
            <a:headEnd/>
            <a:tailEnd/>
          </a:ln>
        </p:spPr>
      </p:pic>
      <p:pic>
        <p:nvPicPr>
          <p:cNvPr id="7" name="Picture 6" descr="599653451_ca4380252f_b.jpg"/>
          <p:cNvPicPr>
            <a:picLocks noChangeAspect="1"/>
          </p:cNvPicPr>
          <p:nvPr/>
        </p:nvPicPr>
        <p:blipFill>
          <a:blip r:embed="rId6" cstate="print"/>
          <a:srcRect/>
          <a:stretch>
            <a:fillRect/>
          </a:stretch>
        </p:blipFill>
        <p:spPr bwMode="auto">
          <a:xfrm>
            <a:off x="1371600" y="-95250"/>
            <a:ext cx="5791200" cy="6953250"/>
          </a:xfrm>
          <a:prstGeom prst="rect">
            <a:avLst/>
          </a:prstGeom>
          <a:noFill/>
          <a:ln w="9525">
            <a:noFill/>
            <a:miter lim="800000"/>
            <a:headEnd/>
            <a:tailEnd/>
          </a:ln>
        </p:spPr>
      </p:pic>
      <p:pic>
        <p:nvPicPr>
          <p:cNvPr id="6" name="Picture 5" descr="599652249_926c9734a6_b.jpg"/>
          <p:cNvPicPr>
            <a:picLocks noChangeAspect="1"/>
          </p:cNvPicPr>
          <p:nvPr/>
        </p:nvPicPr>
        <p:blipFill>
          <a:blip r:embed="rId7" cstate="print"/>
          <a:srcRect/>
          <a:stretch>
            <a:fillRect/>
          </a:stretch>
        </p:blipFill>
        <p:spPr bwMode="auto">
          <a:xfrm>
            <a:off x="1447800" y="-92075"/>
            <a:ext cx="5791200" cy="6950075"/>
          </a:xfrm>
          <a:prstGeom prst="rect">
            <a:avLst/>
          </a:prstGeom>
          <a:noFill/>
          <a:ln w="9525">
            <a:noFill/>
            <a:miter lim="800000"/>
            <a:headEnd/>
            <a:tailEnd/>
          </a:ln>
        </p:spPr>
      </p:pic>
      <p:pic>
        <p:nvPicPr>
          <p:cNvPr id="9" name="Picture 8" descr="P.jpg"/>
          <p:cNvPicPr>
            <a:picLocks noChangeAspect="1"/>
          </p:cNvPicPr>
          <p:nvPr/>
        </p:nvPicPr>
        <p:blipFill>
          <a:blip r:embed="rId8" cstate="print"/>
          <a:srcRect/>
          <a:stretch>
            <a:fillRect/>
          </a:stretch>
        </p:blipFill>
        <p:spPr bwMode="auto">
          <a:xfrm>
            <a:off x="1524000" y="0"/>
            <a:ext cx="5713413" cy="6858000"/>
          </a:xfrm>
          <a:prstGeom prst="rect">
            <a:avLst/>
          </a:prstGeom>
          <a:noFill/>
          <a:ln w="9525">
            <a:noFill/>
            <a:miter lim="800000"/>
            <a:headEnd/>
            <a:tailEnd/>
          </a:ln>
        </p:spPr>
      </p:pic>
      <p:pic>
        <p:nvPicPr>
          <p:cNvPr id="4" name="Content Placeholder 3" descr="Dan_Sinh.jpg"/>
          <p:cNvPicPr>
            <a:picLocks noGrp="1" noChangeAspect="1"/>
          </p:cNvPicPr>
          <p:nvPr>
            <p:ph idx="1"/>
          </p:nvPr>
        </p:nvPicPr>
        <p:blipFill>
          <a:blip r:embed="rId9" cstate="print"/>
          <a:srcRect/>
          <a:stretch>
            <a:fillRect/>
          </a:stretch>
        </p:blipFill>
        <p:spPr>
          <a:xfrm>
            <a:off x="1371600" y="-762000"/>
            <a:ext cx="5943600" cy="7131050"/>
          </a:xfrm>
        </p:spPr>
      </p:pic>
      <p:pic>
        <p:nvPicPr>
          <p:cNvPr id="5" name="Picture 4" descr="01NamMong_MaGia.jpg"/>
          <p:cNvPicPr>
            <a:picLocks noChangeAspect="1"/>
          </p:cNvPicPr>
          <p:nvPr/>
        </p:nvPicPr>
        <p:blipFill>
          <a:blip r:embed="rId10" cstate="print"/>
          <a:srcRect/>
          <a:stretch>
            <a:fillRect/>
          </a:stretch>
        </p:blipFill>
        <p:spPr bwMode="auto">
          <a:xfrm>
            <a:off x="1295400" y="-304800"/>
            <a:ext cx="5956300" cy="7162800"/>
          </a:xfrm>
          <a:prstGeom prst="rect">
            <a:avLst/>
          </a:prstGeom>
          <a:noFill/>
          <a:ln w="9525">
            <a:noFill/>
            <a:miter lim="800000"/>
            <a:headEnd/>
            <a:tailEnd/>
          </a:ln>
        </p:spPr>
      </p:pic>
      <p:pic>
        <p:nvPicPr>
          <p:cNvPr id="14346" name="Picture 15" descr="1018254ziqayvf5qd.gif"/>
          <p:cNvPicPr>
            <a:picLocks noChangeAspect="1"/>
          </p:cNvPicPr>
          <p:nvPr/>
        </p:nvPicPr>
        <p:blipFill>
          <a:blip r:embed="rId11" cstate="print"/>
          <a:srcRect/>
          <a:stretch>
            <a:fillRect/>
          </a:stretch>
        </p:blipFill>
        <p:spPr bwMode="auto">
          <a:xfrm>
            <a:off x="2514600" y="5865813"/>
            <a:ext cx="4495800" cy="992187"/>
          </a:xfrm>
          <a:prstGeom prst="rect">
            <a:avLst/>
          </a:prstGeom>
          <a:noFill/>
          <a:ln w="9525">
            <a:noFill/>
            <a:miter lim="800000"/>
            <a:headEnd/>
            <a:tailEnd/>
          </a:ln>
        </p:spPr>
      </p:pic>
      <p:sp>
        <p:nvSpPr>
          <p:cNvPr id="14347" name="AutoShape 17"/>
          <p:cNvSpPr>
            <a:spLocks noChangeArrowheads="1"/>
          </p:cNvSpPr>
          <p:nvPr/>
        </p:nvSpPr>
        <p:spPr bwMode="auto">
          <a:xfrm>
            <a:off x="-1752600" y="-3505200"/>
            <a:ext cx="12420600" cy="13868400"/>
          </a:xfrm>
          <a:custGeom>
            <a:avLst/>
            <a:gdLst>
              <a:gd name="T0" fmla="*/ 0 w 21600"/>
              <a:gd name="T1" fmla="*/ 2147483647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0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5400 w 21600"/>
              <a:gd name="T25" fmla="*/ 5400 h 21600"/>
              <a:gd name="T26" fmla="*/ 16200 w 21600"/>
              <a:gd name="T27" fmla="*/ 1620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0"/>
                </a:moveTo>
                <a:lnTo>
                  <a:pt x="0" y="21600"/>
                </a:lnTo>
                <a:lnTo>
                  <a:pt x="21600" y="21600"/>
                </a:lnTo>
                <a:lnTo>
                  <a:pt x="21600" y="0"/>
                </a:lnTo>
                <a:close/>
                <a:moveTo>
                  <a:pt x="5400" y="5400"/>
                </a:moveTo>
                <a:lnTo>
                  <a:pt x="5400" y="16200"/>
                </a:lnTo>
                <a:lnTo>
                  <a:pt x="16200" y="16200"/>
                </a:lnTo>
                <a:lnTo>
                  <a:pt x="16200" y="5400"/>
                </a:lnTo>
                <a:close/>
              </a:path>
            </a:pathLst>
          </a:custGeom>
          <a:solidFill>
            <a:srgbClr val="FFC000"/>
          </a:solidFill>
          <a:ln w="9525">
            <a:round/>
            <a:headEnd/>
            <a:tailEnd/>
          </a:ln>
          <a:scene3d>
            <a:camera prst="legacyPerspectiveFront"/>
            <a:lightRig rig="legacyFlat2" dir="t"/>
          </a:scene3d>
          <a:sp3d extrusionH="887400" prstMaterial="legacyMatte">
            <a:bevelT w="13500" h="13500" prst="angle"/>
            <a:bevelB w="13500" h="13500" prst="angle"/>
            <a:extrusionClr>
              <a:srgbClr val="D8ECB3"/>
            </a:extrusionClr>
          </a:sp3d>
        </p:spPr>
        <p:txBody>
          <a:bodyPr>
            <a:flatTx/>
          </a:bodyPr>
          <a:lstStyle/>
          <a:p>
            <a:endParaRPr lang="en-US"/>
          </a:p>
        </p:txBody>
      </p:sp>
      <p:pic>
        <p:nvPicPr>
          <p:cNvPr id="14348" name="Picture 10" descr="phat_dan_sanhnho.gif"/>
          <p:cNvPicPr>
            <a:picLocks noChangeAspect="1"/>
          </p:cNvPicPr>
          <p:nvPr/>
        </p:nvPicPr>
        <p:blipFill>
          <a:blip r:embed="rId12" cstate="print"/>
          <a:srcRect/>
          <a:stretch>
            <a:fillRect/>
          </a:stretch>
        </p:blipFill>
        <p:spPr bwMode="auto">
          <a:xfrm>
            <a:off x="0" y="762000"/>
            <a:ext cx="1470025" cy="2190750"/>
          </a:xfrm>
          <a:prstGeom prst="rect">
            <a:avLst/>
          </a:prstGeom>
          <a:noFill/>
          <a:ln w="9525">
            <a:noFill/>
            <a:miter lim="800000"/>
            <a:headEnd/>
            <a:tailEnd/>
          </a:ln>
        </p:spPr>
      </p:pic>
      <p:pic>
        <p:nvPicPr>
          <p:cNvPr id="14349" name="Picture 16" descr="4a4338ca_3cf203f8_cda8dbd97a5c4daedfaeffbwo8.gif"/>
          <p:cNvPicPr>
            <a:picLocks noChangeAspect="1"/>
          </p:cNvPicPr>
          <p:nvPr/>
        </p:nvPicPr>
        <p:blipFill>
          <a:blip r:embed="rId13" cstate="print"/>
          <a:srcRect/>
          <a:stretch>
            <a:fillRect/>
          </a:stretch>
        </p:blipFill>
        <p:spPr bwMode="auto">
          <a:xfrm>
            <a:off x="0" y="4876800"/>
            <a:ext cx="1857375" cy="1981200"/>
          </a:xfrm>
          <a:prstGeom prst="rect">
            <a:avLst/>
          </a:prstGeom>
          <a:noFill/>
          <a:ln w="9525">
            <a:noFill/>
            <a:miter lim="800000"/>
            <a:headEnd/>
            <a:tailEnd/>
          </a:ln>
        </p:spPr>
      </p:pic>
      <p:pic>
        <p:nvPicPr>
          <p:cNvPr id="14350" name="Picture 10" descr="phat_dan_sanhnho.gif"/>
          <p:cNvPicPr>
            <a:picLocks noChangeAspect="1"/>
          </p:cNvPicPr>
          <p:nvPr/>
        </p:nvPicPr>
        <p:blipFill>
          <a:blip r:embed="rId12" cstate="print"/>
          <a:srcRect/>
          <a:stretch>
            <a:fillRect/>
          </a:stretch>
        </p:blipFill>
        <p:spPr bwMode="auto">
          <a:xfrm>
            <a:off x="7673975" y="533400"/>
            <a:ext cx="1470025" cy="2190750"/>
          </a:xfrm>
          <a:prstGeom prst="rect">
            <a:avLst/>
          </a:prstGeom>
          <a:noFill/>
          <a:ln w="9525">
            <a:noFill/>
            <a:miter lim="800000"/>
            <a:headEnd/>
            <a:tailEnd/>
          </a:ln>
        </p:spPr>
      </p:pic>
      <p:pic>
        <p:nvPicPr>
          <p:cNvPr id="14351" name="Picture 14" descr="4a4338ca_3cf203f8_cda8dbd97a5c4daedfaeffbwo8.gif"/>
          <p:cNvPicPr>
            <a:picLocks noChangeAspect="1"/>
          </p:cNvPicPr>
          <p:nvPr/>
        </p:nvPicPr>
        <p:blipFill>
          <a:blip r:embed="rId13" cstate="print"/>
          <a:srcRect/>
          <a:stretch>
            <a:fillRect/>
          </a:stretch>
        </p:blipFill>
        <p:spPr bwMode="auto">
          <a:xfrm>
            <a:off x="7072313" y="4648200"/>
            <a:ext cx="2071687" cy="2209800"/>
          </a:xfrm>
          <a:prstGeom prst="rect">
            <a:avLst/>
          </a:prstGeom>
          <a:noFill/>
          <a:ln w="9525">
            <a:noFill/>
            <a:miter lim="800000"/>
            <a:headEnd/>
            <a:tailEnd/>
          </a:ln>
        </p:spPr>
      </p:pic>
      <p:pic>
        <p:nvPicPr>
          <p:cNvPr id="14352" name="Picture 14" descr="TextureBanner1theobuocchanNgai.GIF"/>
          <p:cNvPicPr>
            <a:picLocks noChangeAspect="1"/>
          </p:cNvPicPr>
          <p:nvPr/>
        </p:nvPicPr>
        <p:blipFill>
          <a:blip r:embed="rId14" cstate="print"/>
          <a:srcRect/>
          <a:stretch>
            <a:fillRect/>
          </a:stretch>
        </p:blipFill>
        <p:spPr bwMode="auto">
          <a:xfrm>
            <a:off x="2514600" y="-609600"/>
            <a:ext cx="3429000" cy="609600"/>
          </a:xfrm>
          <a:prstGeom prst="rect">
            <a:avLst/>
          </a:prstGeom>
          <a:noFill/>
          <a:ln w="9525">
            <a:noFill/>
            <a:miter lim="800000"/>
            <a:headEnd/>
            <a:tailEnd/>
          </a:ln>
        </p:spPr>
      </p:pic>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8"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7" presetClass="exit" presetSubtype="8" fill="hold" nodeType="afterEffect">
                                  <p:stCondLst>
                                    <p:cond delay="0"/>
                                  </p:stCondLst>
                                  <p:childTnLst>
                                    <p:anim calcmode="lin" valueType="num">
                                      <p:cBhvr additive="base">
                                        <p:cTn id="11" dur="3000"/>
                                        <p:tgtEl>
                                          <p:spTgt spid="4"/>
                                        </p:tgtEl>
                                        <p:attrNameLst>
                                          <p:attrName>ppt_x</p:attrName>
                                        </p:attrNameLst>
                                      </p:cBhvr>
                                      <p:tavLst>
                                        <p:tav tm="0">
                                          <p:val>
                                            <p:strVal val="ppt_x"/>
                                          </p:val>
                                        </p:tav>
                                        <p:tav tm="100000">
                                          <p:val>
                                            <p:strVal val="0-ppt_w/2"/>
                                          </p:val>
                                        </p:tav>
                                      </p:tavLst>
                                    </p:anim>
                                    <p:anim calcmode="lin" valueType="num">
                                      <p:cBhvr additive="base">
                                        <p:cTn id="12" dur="3000"/>
                                        <p:tgtEl>
                                          <p:spTgt spid="4"/>
                                        </p:tgtEl>
                                        <p:attrNameLst>
                                          <p:attrName>ppt_y</p:attrName>
                                        </p:attrNameLst>
                                      </p:cBhvr>
                                      <p:tavLst>
                                        <p:tav tm="0">
                                          <p:val>
                                            <p:strVal val="ppt_y"/>
                                          </p:val>
                                        </p:tav>
                                        <p:tav tm="100000">
                                          <p:val>
                                            <p:strVal val="ppt_y"/>
                                          </p:val>
                                        </p:tav>
                                      </p:tavLst>
                                    </p:anim>
                                    <p:set>
                                      <p:cBhvr>
                                        <p:cTn id="13" dur="1" fill="hold">
                                          <p:stCondLst>
                                            <p:cond delay="2999"/>
                                          </p:stCondLst>
                                        </p:cTn>
                                        <p:tgtEl>
                                          <p:spTgt spid="4"/>
                                        </p:tgtEl>
                                        <p:attrNameLst>
                                          <p:attrName>style.visibility</p:attrName>
                                        </p:attrNameLst>
                                      </p:cBhvr>
                                      <p:to>
                                        <p:strVal val="hidden"/>
                                      </p:to>
                                    </p:set>
                                  </p:childTnLst>
                                </p:cTn>
                              </p:par>
                            </p:childTnLst>
                          </p:cTn>
                        </p:par>
                        <p:par>
                          <p:cTn id="14" fill="hold">
                            <p:stCondLst>
                              <p:cond delay="8000"/>
                            </p:stCondLst>
                            <p:childTnLst>
                              <p:par>
                                <p:cTn id="15" presetID="7" presetClass="exit" presetSubtype="8" fill="hold" nodeType="afterEffect">
                                  <p:stCondLst>
                                    <p:cond delay="0"/>
                                  </p:stCondLst>
                                  <p:childTnLst>
                                    <p:anim calcmode="lin" valueType="num">
                                      <p:cBhvr additive="base">
                                        <p:cTn id="16" dur="5000"/>
                                        <p:tgtEl>
                                          <p:spTgt spid="9"/>
                                        </p:tgtEl>
                                        <p:attrNameLst>
                                          <p:attrName>ppt_x</p:attrName>
                                        </p:attrNameLst>
                                      </p:cBhvr>
                                      <p:tavLst>
                                        <p:tav tm="0">
                                          <p:val>
                                            <p:strVal val="ppt_x"/>
                                          </p:val>
                                        </p:tav>
                                        <p:tav tm="100000">
                                          <p:val>
                                            <p:strVal val="0-ppt_w/2"/>
                                          </p:val>
                                        </p:tav>
                                      </p:tavLst>
                                    </p:anim>
                                    <p:anim calcmode="lin" valueType="num">
                                      <p:cBhvr additive="base">
                                        <p:cTn id="17" dur="5000"/>
                                        <p:tgtEl>
                                          <p:spTgt spid="9"/>
                                        </p:tgtEl>
                                        <p:attrNameLst>
                                          <p:attrName>ppt_y</p:attrName>
                                        </p:attrNameLst>
                                      </p:cBhvr>
                                      <p:tavLst>
                                        <p:tav tm="0">
                                          <p:val>
                                            <p:strVal val="ppt_y"/>
                                          </p:val>
                                        </p:tav>
                                        <p:tav tm="100000">
                                          <p:val>
                                            <p:strVal val="ppt_y"/>
                                          </p:val>
                                        </p:tav>
                                      </p:tavLst>
                                    </p:anim>
                                    <p:set>
                                      <p:cBhvr>
                                        <p:cTn id="18" dur="1" fill="hold">
                                          <p:stCondLst>
                                            <p:cond delay="4999"/>
                                          </p:stCondLst>
                                        </p:cTn>
                                        <p:tgtEl>
                                          <p:spTgt spid="9"/>
                                        </p:tgtEl>
                                        <p:attrNameLst>
                                          <p:attrName>style.visibility</p:attrName>
                                        </p:attrNameLst>
                                      </p:cBhvr>
                                      <p:to>
                                        <p:strVal val="hidden"/>
                                      </p:to>
                                    </p:set>
                                  </p:childTnLst>
                                </p:cTn>
                              </p:par>
                            </p:childTnLst>
                          </p:cTn>
                        </p:par>
                        <p:par>
                          <p:cTn id="19" fill="hold">
                            <p:stCondLst>
                              <p:cond delay="13000"/>
                            </p:stCondLst>
                            <p:childTnLst>
                              <p:par>
                                <p:cTn id="20" presetID="7" presetClass="exit" presetSubtype="8" fill="hold" nodeType="afterEffect">
                                  <p:stCondLst>
                                    <p:cond delay="0"/>
                                  </p:stCondLst>
                                  <p:childTnLst>
                                    <p:anim calcmode="lin" valueType="num">
                                      <p:cBhvr additive="base">
                                        <p:cTn id="21" dur="3000"/>
                                        <p:tgtEl>
                                          <p:spTgt spid="6"/>
                                        </p:tgtEl>
                                        <p:attrNameLst>
                                          <p:attrName>ppt_x</p:attrName>
                                        </p:attrNameLst>
                                      </p:cBhvr>
                                      <p:tavLst>
                                        <p:tav tm="0">
                                          <p:val>
                                            <p:strVal val="ppt_x"/>
                                          </p:val>
                                        </p:tav>
                                        <p:tav tm="100000">
                                          <p:val>
                                            <p:strVal val="0-ppt_w/2"/>
                                          </p:val>
                                        </p:tav>
                                      </p:tavLst>
                                    </p:anim>
                                    <p:anim calcmode="lin" valueType="num">
                                      <p:cBhvr additive="base">
                                        <p:cTn id="22" dur="3000"/>
                                        <p:tgtEl>
                                          <p:spTgt spid="6"/>
                                        </p:tgtEl>
                                        <p:attrNameLst>
                                          <p:attrName>ppt_y</p:attrName>
                                        </p:attrNameLst>
                                      </p:cBhvr>
                                      <p:tavLst>
                                        <p:tav tm="0">
                                          <p:val>
                                            <p:strVal val="ppt_y"/>
                                          </p:val>
                                        </p:tav>
                                        <p:tav tm="100000">
                                          <p:val>
                                            <p:strVal val="ppt_y"/>
                                          </p:val>
                                        </p:tav>
                                      </p:tavLst>
                                    </p:anim>
                                    <p:set>
                                      <p:cBhvr>
                                        <p:cTn id="23" dur="1" fill="hold">
                                          <p:stCondLst>
                                            <p:cond delay="2999"/>
                                          </p:stCondLst>
                                        </p:cTn>
                                        <p:tgtEl>
                                          <p:spTgt spid="6"/>
                                        </p:tgtEl>
                                        <p:attrNameLst>
                                          <p:attrName>style.visibility</p:attrName>
                                        </p:attrNameLst>
                                      </p:cBhvr>
                                      <p:to>
                                        <p:strVal val="hidden"/>
                                      </p:to>
                                    </p:set>
                                  </p:childTnLst>
                                </p:cTn>
                              </p:par>
                            </p:childTnLst>
                          </p:cTn>
                        </p:par>
                        <p:par>
                          <p:cTn id="24" fill="hold">
                            <p:stCondLst>
                              <p:cond delay="16000"/>
                            </p:stCondLst>
                            <p:childTnLst>
                              <p:par>
                                <p:cTn id="25" presetID="7" presetClass="exit" presetSubtype="8" fill="hold" nodeType="afterEffect">
                                  <p:stCondLst>
                                    <p:cond delay="0"/>
                                  </p:stCondLst>
                                  <p:childTnLst>
                                    <p:anim calcmode="lin" valueType="num">
                                      <p:cBhvr additive="base">
                                        <p:cTn id="26" dur="2000"/>
                                        <p:tgtEl>
                                          <p:spTgt spid="7"/>
                                        </p:tgtEl>
                                        <p:attrNameLst>
                                          <p:attrName>ppt_x</p:attrName>
                                        </p:attrNameLst>
                                      </p:cBhvr>
                                      <p:tavLst>
                                        <p:tav tm="0">
                                          <p:val>
                                            <p:strVal val="ppt_x"/>
                                          </p:val>
                                        </p:tav>
                                        <p:tav tm="100000">
                                          <p:val>
                                            <p:strVal val="0-ppt_w/2"/>
                                          </p:val>
                                        </p:tav>
                                      </p:tavLst>
                                    </p:anim>
                                    <p:anim calcmode="lin" valueType="num">
                                      <p:cBhvr additive="base">
                                        <p:cTn id="27" dur="2000"/>
                                        <p:tgtEl>
                                          <p:spTgt spid="7"/>
                                        </p:tgtEl>
                                        <p:attrNameLst>
                                          <p:attrName>ppt_y</p:attrName>
                                        </p:attrNameLst>
                                      </p:cBhvr>
                                      <p:tavLst>
                                        <p:tav tm="0">
                                          <p:val>
                                            <p:strVal val="ppt_y"/>
                                          </p:val>
                                        </p:tav>
                                        <p:tav tm="100000">
                                          <p:val>
                                            <p:strVal val="ppt_y"/>
                                          </p:val>
                                        </p:tav>
                                      </p:tavLst>
                                    </p:anim>
                                    <p:set>
                                      <p:cBhvr>
                                        <p:cTn id="28" dur="1" fill="hold">
                                          <p:stCondLst>
                                            <p:cond delay="1999"/>
                                          </p:stCondLst>
                                        </p:cTn>
                                        <p:tgtEl>
                                          <p:spTgt spid="7"/>
                                        </p:tgtEl>
                                        <p:attrNameLst>
                                          <p:attrName>style.visibility</p:attrName>
                                        </p:attrNameLst>
                                      </p:cBhvr>
                                      <p:to>
                                        <p:strVal val="hidden"/>
                                      </p:to>
                                    </p:set>
                                  </p:childTnLst>
                                </p:cTn>
                              </p:par>
                            </p:childTnLst>
                          </p:cTn>
                        </p:par>
                        <p:par>
                          <p:cTn id="29" fill="hold">
                            <p:stCondLst>
                              <p:cond delay="18000"/>
                            </p:stCondLst>
                            <p:childTnLst>
                              <p:par>
                                <p:cTn id="30" presetID="7" presetClass="exit" presetSubtype="8" fill="hold" nodeType="afterEffect">
                                  <p:stCondLst>
                                    <p:cond delay="0"/>
                                  </p:stCondLst>
                                  <p:childTnLst>
                                    <p:anim calcmode="lin" valueType="num">
                                      <p:cBhvr additive="base">
                                        <p:cTn id="31" dur="500"/>
                                        <p:tgtEl>
                                          <p:spTgt spid="7"/>
                                        </p:tgtEl>
                                        <p:attrNameLst>
                                          <p:attrName>ppt_x</p:attrName>
                                        </p:attrNameLst>
                                      </p:cBhvr>
                                      <p:tavLst>
                                        <p:tav tm="0">
                                          <p:val>
                                            <p:strVal val="ppt_x"/>
                                          </p:val>
                                        </p:tav>
                                        <p:tav tm="100000">
                                          <p:val>
                                            <p:strVal val="0-ppt_w/2"/>
                                          </p:val>
                                        </p:tav>
                                      </p:tavLst>
                                    </p:anim>
                                    <p:anim calcmode="lin" valueType="num">
                                      <p:cBhvr additive="base">
                                        <p:cTn id="32" dur="500"/>
                                        <p:tgtEl>
                                          <p:spTgt spid="7"/>
                                        </p:tgtEl>
                                        <p:attrNameLst>
                                          <p:attrName>ppt_y</p:attrName>
                                        </p:attrNameLst>
                                      </p:cBhvr>
                                      <p:tavLst>
                                        <p:tav tm="0">
                                          <p:val>
                                            <p:strVal val="ppt_y"/>
                                          </p:val>
                                        </p:tav>
                                        <p:tav tm="100000">
                                          <p:val>
                                            <p:strVal val="ppt_y"/>
                                          </p:val>
                                        </p:tav>
                                      </p:tavLst>
                                    </p:anim>
                                    <p:set>
                                      <p:cBhvr>
                                        <p:cTn id="33" dur="1" fill="hold">
                                          <p:stCondLst>
                                            <p:cond delay="499"/>
                                          </p:stCondLst>
                                        </p:cTn>
                                        <p:tgtEl>
                                          <p:spTgt spid="7"/>
                                        </p:tgtEl>
                                        <p:attrNameLst>
                                          <p:attrName>style.visibility</p:attrName>
                                        </p:attrNameLst>
                                      </p:cBhvr>
                                      <p:to>
                                        <p:strVal val="hidden"/>
                                      </p:to>
                                    </p:set>
                                  </p:childTnLst>
                                </p:cTn>
                              </p:par>
                            </p:childTnLst>
                          </p:cTn>
                        </p:par>
                        <p:par>
                          <p:cTn id="34" fill="hold">
                            <p:stCondLst>
                              <p:cond delay="18500"/>
                            </p:stCondLst>
                            <p:childTnLst>
                              <p:par>
                                <p:cTn id="35" presetID="54" presetClass="exit" presetSubtype="0" decel="100000" fill="hold" nodeType="afterEffect">
                                  <p:stCondLst>
                                    <p:cond delay="0"/>
                                  </p:stCondLst>
                                  <p:childTnLst>
                                    <p:anim calcmode="lin" valueType="num">
                                      <p:cBhvr>
                                        <p:cTn id="36" dur="3000"/>
                                        <p:tgtEl>
                                          <p:spTgt spid="12"/>
                                        </p:tgtEl>
                                        <p:attrNameLst>
                                          <p:attrName>ppt_w</p:attrName>
                                        </p:attrNameLst>
                                      </p:cBhvr>
                                      <p:tavLst>
                                        <p:tav tm="0">
                                          <p:val>
                                            <p:strVal val="ppt_w"/>
                                          </p:val>
                                        </p:tav>
                                        <p:tav tm="100000">
                                          <p:val>
                                            <p:strVal val="ppt_w*0.05"/>
                                          </p:val>
                                        </p:tav>
                                      </p:tavLst>
                                    </p:anim>
                                    <p:anim calcmode="lin" valueType="num">
                                      <p:cBhvr>
                                        <p:cTn id="37" dur="3000"/>
                                        <p:tgtEl>
                                          <p:spTgt spid="12"/>
                                        </p:tgtEl>
                                        <p:attrNameLst>
                                          <p:attrName>ppt_h</p:attrName>
                                        </p:attrNameLst>
                                      </p:cBhvr>
                                      <p:tavLst>
                                        <p:tav tm="0">
                                          <p:val>
                                            <p:strVal val="ppt_h"/>
                                          </p:val>
                                        </p:tav>
                                        <p:tav tm="100000">
                                          <p:val>
                                            <p:strVal val="ppt_h"/>
                                          </p:val>
                                        </p:tav>
                                      </p:tavLst>
                                    </p:anim>
                                    <p:anim calcmode="lin" valueType="num">
                                      <p:cBhvr>
                                        <p:cTn id="38" dur="3000"/>
                                        <p:tgtEl>
                                          <p:spTgt spid="12"/>
                                        </p:tgtEl>
                                        <p:attrNameLst>
                                          <p:attrName>ppt_x</p:attrName>
                                        </p:attrNameLst>
                                      </p:cBhvr>
                                      <p:tavLst>
                                        <p:tav tm="0">
                                          <p:val>
                                            <p:strVal val="ppt_x"/>
                                          </p:val>
                                        </p:tav>
                                        <p:tav tm="100000">
                                          <p:val>
                                            <p:strVal val="ppt_x-.2"/>
                                          </p:val>
                                        </p:tav>
                                      </p:tavLst>
                                    </p:anim>
                                    <p:anim calcmode="lin" valueType="num">
                                      <p:cBhvr>
                                        <p:cTn id="39" dur="3000"/>
                                        <p:tgtEl>
                                          <p:spTgt spid="12"/>
                                        </p:tgtEl>
                                        <p:attrNameLst>
                                          <p:attrName>ppt_y</p:attrName>
                                        </p:attrNameLst>
                                      </p:cBhvr>
                                      <p:tavLst>
                                        <p:tav tm="0">
                                          <p:val>
                                            <p:strVal val="ppt_y"/>
                                          </p:val>
                                        </p:tav>
                                        <p:tav tm="100000">
                                          <p:val>
                                            <p:strVal val="ppt_y"/>
                                          </p:val>
                                        </p:tav>
                                      </p:tavLst>
                                    </p:anim>
                                    <p:animEffect transition="out" filter="fade">
                                      <p:cBhvr>
                                        <p:cTn id="40" dur="3000"/>
                                        <p:tgtEl>
                                          <p:spTgt spid="12"/>
                                        </p:tgtEl>
                                      </p:cBhvr>
                                    </p:animEffect>
                                    <p:set>
                                      <p:cBhvr>
                                        <p:cTn id="41" dur="1" fill="hold">
                                          <p:stCondLst>
                                            <p:cond delay="2999"/>
                                          </p:stCondLst>
                                        </p:cTn>
                                        <p:tgtEl>
                                          <p:spTgt spid="12"/>
                                        </p:tgtEl>
                                        <p:attrNameLst>
                                          <p:attrName>style.visibility</p:attrName>
                                        </p:attrNameLst>
                                      </p:cBhvr>
                                      <p:to>
                                        <p:strVal val="hidden"/>
                                      </p:to>
                                    </p:set>
                                  </p:childTnLst>
                                </p:cTn>
                              </p:par>
                            </p:childTnLst>
                          </p:cTn>
                        </p:par>
                        <p:par>
                          <p:cTn id="42" fill="hold">
                            <p:stCondLst>
                              <p:cond delay="21500"/>
                            </p:stCondLst>
                            <p:childTnLst>
                              <p:par>
                                <p:cTn id="43" presetID="7" presetClass="exit" presetSubtype="8" fill="hold" nodeType="afterEffect">
                                  <p:stCondLst>
                                    <p:cond delay="0"/>
                                  </p:stCondLst>
                                  <p:childTnLst>
                                    <p:anim calcmode="lin" valueType="num">
                                      <p:cBhvr additive="base">
                                        <p:cTn id="44" dur="3000"/>
                                        <p:tgtEl>
                                          <p:spTgt spid="11"/>
                                        </p:tgtEl>
                                        <p:attrNameLst>
                                          <p:attrName>ppt_x</p:attrName>
                                        </p:attrNameLst>
                                      </p:cBhvr>
                                      <p:tavLst>
                                        <p:tav tm="0">
                                          <p:val>
                                            <p:strVal val="ppt_x"/>
                                          </p:val>
                                        </p:tav>
                                        <p:tav tm="100000">
                                          <p:val>
                                            <p:strVal val="0-ppt_w/2"/>
                                          </p:val>
                                        </p:tav>
                                      </p:tavLst>
                                    </p:anim>
                                    <p:anim calcmode="lin" valueType="num">
                                      <p:cBhvr additive="base">
                                        <p:cTn id="45" dur="3000"/>
                                        <p:tgtEl>
                                          <p:spTgt spid="11"/>
                                        </p:tgtEl>
                                        <p:attrNameLst>
                                          <p:attrName>ppt_y</p:attrName>
                                        </p:attrNameLst>
                                      </p:cBhvr>
                                      <p:tavLst>
                                        <p:tav tm="0">
                                          <p:val>
                                            <p:strVal val="ppt_y"/>
                                          </p:val>
                                        </p:tav>
                                        <p:tav tm="100000">
                                          <p:val>
                                            <p:strVal val="ppt_y"/>
                                          </p:val>
                                        </p:tav>
                                      </p:tavLst>
                                    </p:anim>
                                    <p:set>
                                      <p:cBhvr>
                                        <p:cTn id="46"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
          <p:cNvSpPr>
            <a:spLocks noChangeArrowheads="1"/>
          </p:cNvSpPr>
          <p:nvPr/>
        </p:nvSpPr>
        <p:spPr bwMode="auto">
          <a:xfrm>
            <a:off x="304800" y="4114800"/>
            <a:ext cx="8621713" cy="1662113"/>
          </a:xfrm>
          <a:prstGeom prst="rect">
            <a:avLst/>
          </a:prstGeom>
          <a:noFill/>
          <a:ln w="9525">
            <a:noFill/>
            <a:miter lim="800000"/>
            <a:headEnd/>
            <a:tailEnd/>
          </a:ln>
        </p:spPr>
        <p:txBody>
          <a:bodyPr wrap="none" anchor="ctr">
            <a:spAutoFit/>
          </a:bodyPr>
          <a:lstStyle/>
          <a:p>
            <a:r>
              <a:rPr lang="en-US" sz="1800" baseline="30000">
                <a:solidFill>
                  <a:schemeClr val="bg1"/>
                </a:solidFill>
                <a:latin typeface="Times New Roman" pitchFamily="18" charset="0"/>
                <a:ea typeface="Calibri" pitchFamily="34" charset="0"/>
                <a:cs typeface="Times New Roman" pitchFamily="18" charset="0"/>
              </a:rPr>
              <a:t>[1</a:t>
            </a:r>
            <a:r>
              <a:rPr lang="en-US" sz="1800" b="1" baseline="30000">
                <a:solidFill>
                  <a:schemeClr val="bg1"/>
                </a:solidFill>
                <a:latin typeface="Times New Roman" pitchFamily="18" charset="0"/>
                <a:ea typeface="Calibri" pitchFamily="34" charset="0"/>
                <a:cs typeface="Times New Roman" pitchFamily="18" charset="0"/>
              </a:rPr>
              <a:t>]</a:t>
            </a:r>
            <a:r>
              <a:rPr lang="en-US" sz="1800" b="1">
                <a:solidFill>
                  <a:schemeClr val="bg1"/>
                </a:solidFill>
                <a:latin typeface="Times New Roman" pitchFamily="18" charset="0"/>
                <a:ea typeface="Calibri" pitchFamily="34" charset="0"/>
                <a:cs typeface="Times New Roman" pitchFamily="18" charset="0"/>
              </a:rPr>
              <a:t>  Ba cõi gồm có dục giới, sắc giới và vô sắc giới.</a:t>
            </a:r>
          </a:p>
          <a:p>
            <a:pPr eaLnBrk="0" hangingPunct="0"/>
            <a:r>
              <a:rPr lang="en-US" sz="1800" b="1" baseline="30000">
                <a:solidFill>
                  <a:schemeClr val="bg1"/>
                </a:solidFill>
                <a:latin typeface="Times New Roman" pitchFamily="18" charset="0"/>
                <a:ea typeface="Calibri" pitchFamily="34" charset="0"/>
                <a:cs typeface="Times New Roman" pitchFamily="18" charset="0"/>
              </a:rPr>
              <a:t>[2]</a:t>
            </a:r>
            <a:r>
              <a:rPr lang="en-US" sz="1800" b="1">
                <a:solidFill>
                  <a:schemeClr val="bg1"/>
                </a:solidFill>
                <a:latin typeface="Times New Roman" pitchFamily="18" charset="0"/>
                <a:ea typeface="Calibri" pitchFamily="34" charset="0"/>
                <a:cs typeface="Times New Roman" pitchFamily="18" charset="0"/>
              </a:rPr>
              <a:t>  Xem các Kinh A Hàm và xem http://www.thuvienhoasen.org/phatdan-92.htm </a:t>
            </a:r>
          </a:p>
          <a:p>
            <a:endParaRPr lang="en-US" sz="1800" b="1" baseline="30000">
              <a:solidFill>
                <a:schemeClr val="bg1"/>
              </a:solidFill>
              <a:latin typeface="Times New Roman" pitchFamily="18" charset="0"/>
              <a:ea typeface="Calibri" pitchFamily="34" charset="0"/>
              <a:cs typeface="Times New Roman" pitchFamily="18" charset="0"/>
            </a:endParaRPr>
          </a:p>
          <a:p>
            <a:r>
              <a:rPr lang="en-US" sz="1800" b="1" baseline="30000">
                <a:solidFill>
                  <a:schemeClr val="bg1"/>
                </a:solidFill>
                <a:latin typeface="Times New Roman" pitchFamily="18" charset="0"/>
                <a:ea typeface="Calibri" pitchFamily="34" charset="0"/>
                <a:cs typeface="Times New Roman" pitchFamily="18" charset="0"/>
              </a:rPr>
              <a:t>[3]</a:t>
            </a:r>
            <a:r>
              <a:rPr lang="en-US" sz="1800" b="1">
                <a:solidFill>
                  <a:schemeClr val="bg1"/>
                </a:solidFill>
                <a:latin typeface="Times New Roman" pitchFamily="18" charset="0"/>
                <a:ea typeface="Calibri" pitchFamily="34" charset="0"/>
                <a:cs typeface="Times New Roman" pitchFamily="18" charset="0"/>
              </a:rPr>
              <a:t>  The three realms comprise realm of desire, that of form and that of formlessness.</a:t>
            </a:r>
          </a:p>
          <a:p>
            <a:r>
              <a:rPr lang="en-US" sz="1800" b="1" baseline="30000">
                <a:solidFill>
                  <a:schemeClr val="bg1"/>
                </a:solidFill>
                <a:latin typeface="Times New Roman" pitchFamily="18" charset="0"/>
                <a:ea typeface="Calibri" pitchFamily="34" charset="0"/>
                <a:cs typeface="Times New Roman" pitchFamily="18" charset="0"/>
              </a:rPr>
              <a:t>[4]</a:t>
            </a:r>
            <a:r>
              <a:rPr lang="en-US" sz="1800" b="1">
                <a:solidFill>
                  <a:schemeClr val="bg1"/>
                </a:solidFill>
                <a:latin typeface="Times New Roman" pitchFamily="18" charset="0"/>
                <a:ea typeface="Calibri" pitchFamily="34" charset="0"/>
                <a:cs typeface="Times New Roman" pitchFamily="18" charset="0"/>
              </a:rPr>
              <a:t>  See </a:t>
            </a:r>
            <a:r>
              <a:rPr lang="en-US" sz="1800" b="1" i="1">
                <a:solidFill>
                  <a:schemeClr val="bg1"/>
                </a:solidFill>
                <a:latin typeface="Times New Roman" pitchFamily="18" charset="0"/>
                <a:ea typeface="Calibri" pitchFamily="34" charset="0"/>
                <a:cs typeface="Times New Roman" pitchFamily="18" charset="0"/>
              </a:rPr>
              <a:t>Àgama</a:t>
            </a:r>
            <a:r>
              <a:rPr lang="en-US" sz="1800" b="1">
                <a:solidFill>
                  <a:schemeClr val="bg1"/>
                </a:solidFill>
                <a:latin typeface="Times New Roman" pitchFamily="18" charset="0"/>
                <a:ea typeface="Calibri" pitchFamily="34" charset="0"/>
                <a:cs typeface="Times New Roman" pitchFamily="18" charset="0"/>
              </a:rPr>
              <a:t> </a:t>
            </a:r>
            <a:r>
              <a:rPr lang="en-US" sz="1800" b="1" i="1">
                <a:solidFill>
                  <a:schemeClr val="bg1"/>
                </a:solidFill>
                <a:latin typeface="Times New Roman" pitchFamily="18" charset="0"/>
                <a:ea typeface="Calibri" pitchFamily="34" charset="0"/>
                <a:cs typeface="Times New Roman" pitchFamily="18" charset="0"/>
              </a:rPr>
              <a:t>Sutras </a:t>
            </a:r>
            <a:r>
              <a:rPr lang="en-US" sz="1800" b="1">
                <a:solidFill>
                  <a:schemeClr val="bg1"/>
                </a:solidFill>
                <a:latin typeface="Times New Roman" pitchFamily="18" charset="0"/>
                <a:ea typeface="Calibri" pitchFamily="34" charset="0"/>
                <a:cs typeface="Times New Roman" pitchFamily="18" charset="0"/>
              </a:rPr>
              <a:t>and http://www.thuvienhoasen.org/phatdan-92.htm</a:t>
            </a:r>
          </a:p>
          <a:p>
            <a:r>
              <a:rPr lang="en-US" sz="1800" b="1">
                <a:solidFill>
                  <a:schemeClr val="bg1"/>
                </a:solidFill>
                <a:latin typeface="Times New Roman" pitchFamily="18" charset="0"/>
                <a:ea typeface="Calibri" pitchFamily="34" charset="0"/>
                <a:cs typeface="Times New Roman" pitchFamily="18" charset="0"/>
              </a:rPr>
              <a:t> </a:t>
            </a:r>
            <a:endParaRPr lang="en-US" sz="1800">
              <a:solidFill>
                <a:schemeClr val="bg1"/>
              </a:solidFill>
              <a:latin typeface="Times New Roman" pitchFamily="18" charset="0"/>
              <a:ea typeface="Calibri" pitchFamily="34" charset="0"/>
              <a:cs typeface="Times New Roman" pitchFamily="18" charset="0"/>
            </a:endParaRPr>
          </a:p>
        </p:txBody>
      </p:sp>
      <p:pic>
        <p:nvPicPr>
          <p:cNvPr id="15363" name="Picture 4" descr="phatdan.png"/>
          <p:cNvPicPr>
            <a:picLocks noChangeAspect="1"/>
          </p:cNvPicPr>
          <p:nvPr/>
        </p:nvPicPr>
        <p:blipFill>
          <a:blip r:embed="rId2" cstate="print"/>
          <a:srcRect/>
          <a:stretch>
            <a:fillRect/>
          </a:stretch>
        </p:blipFill>
        <p:spPr bwMode="auto">
          <a:xfrm>
            <a:off x="3810000" y="914400"/>
            <a:ext cx="1416050" cy="3073400"/>
          </a:xfrm>
          <a:prstGeom prst="rect">
            <a:avLst/>
          </a:prstGeom>
          <a:noFill/>
          <a:ln w="9525">
            <a:noFill/>
            <a:miter lim="800000"/>
            <a:headEnd/>
            <a:tailEnd/>
          </a:ln>
        </p:spPr>
      </p:pic>
      <p:pic>
        <p:nvPicPr>
          <p:cNvPr id="15364" name="Picture 5" descr="cpg-2.gif"/>
          <p:cNvPicPr>
            <a:picLocks noChangeAspect="1"/>
          </p:cNvPicPr>
          <p:nvPr/>
        </p:nvPicPr>
        <p:blipFill>
          <a:blip r:embed="rId3" cstate="print"/>
          <a:srcRect/>
          <a:stretch>
            <a:fillRect/>
          </a:stretch>
        </p:blipFill>
        <p:spPr bwMode="auto">
          <a:xfrm>
            <a:off x="457200" y="1066800"/>
            <a:ext cx="3171825" cy="2552700"/>
          </a:xfrm>
          <a:prstGeom prst="rect">
            <a:avLst/>
          </a:prstGeom>
          <a:noFill/>
          <a:ln w="9525">
            <a:noFill/>
            <a:miter lim="800000"/>
            <a:headEnd/>
            <a:tailEnd/>
          </a:ln>
        </p:spPr>
      </p:pic>
      <p:pic>
        <p:nvPicPr>
          <p:cNvPr id="15365" name="Picture 6" descr="cpg-2.gif"/>
          <p:cNvPicPr>
            <a:picLocks noChangeAspect="1"/>
          </p:cNvPicPr>
          <p:nvPr/>
        </p:nvPicPr>
        <p:blipFill>
          <a:blip r:embed="rId3" cstate="print"/>
          <a:srcRect/>
          <a:stretch>
            <a:fillRect/>
          </a:stretch>
        </p:blipFill>
        <p:spPr bwMode="auto">
          <a:xfrm>
            <a:off x="5410200" y="1066800"/>
            <a:ext cx="3171825" cy="2552700"/>
          </a:xfrm>
          <a:prstGeom prst="rect">
            <a:avLst/>
          </a:prstGeom>
          <a:noFill/>
          <a:ln w="9525">
            <a:noFill/>
            <a:miter lim="800000"/>
            <a:headEnd/>
            <a:tailEnd/>
          </a:ln>
        </p:spPr>
      </p:pic>
    </p:spTree>
  </p:cSld>
  <p:clrMapOvr>
    <a:masterClrMapping/>
  </p:clrMapOvr>
  <p:transition advClick="0" advTm="55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endParaRPr lang="en-US" smtClean="0"/>
          </a:p>
        </p:txBody>
      </p:sp>
      <p:sp>
        <p:nvSpPr>
          <p:cNvPr id="16387" name="Content Placeholder 2"/>
          <p:cNvSpPr>
            <a:spLocks noGrp="1"/>
          </p:cNvSpPr>
          <p:nvPr>
            <p:ph idx="1"/>
          </p:nvPr>
        </p:nvSpPr>
        <p:spPr/>
        <p:txBody>
          <a:bodyPr/>
          <a:lstStyle/>
          <a:p>
            <a:endParaRPr lang="en-US" smtClean="0"/>
          </a:p>
        </p:txBody>
      </p:sp>
      <p:pic>
        <p:nvPicPr>
          <p:cNvPr id="4" name="Picture 3" descr="01NamMong_MaGia.jpg"/>
          <p:cNvPicPr>
            <a:picLocks noChangeAspect="1"/>
          </p:cNvPicPr>
          <p:nvPr/>
        </p:nvPicPr>
        <p:blipFill>
          <a:blip r:embed="rId2" cstate="print"/>
          <a:srcRect/>
          <a:stretch>
            <a:fillRect/>
          </a:stretch>
        </p:blipFill>
        <p:spPr bwMode="auto">
          <a:xfrm>
            <a:off x="0" y="0"/>
            <a:ext cx="9144000" cy="6892925"/>
          </a:xfrm>
          <a:prstGeom prst="rect">
            <a:avLst/>
          </a:prstGeom>
          <a:noFill/>
          <a:ln w="9525">
            <a:noFill/>
            <a:miter lim="800000"/>
            <a:headEnd/>
            <a:tailEnd/>
          </a:ln>
        </p:spPr>
      </p:pic>
      <p:pic>
        <p:nvPicPr>
          <p:cNvPr id="16389" name="Picture 16" descr="4a4338ca_3cf203f8_cda8dbd97a5c4daedfaeffbwo8.gif"/>
          <p:cNvPicPr>
            <a:picLocks noChangeAspect="1"/>
          </p:cNvPicPr>
          <p:nvPr/>
        </p:nvPicPr>
        <p:blipFill>
          <a:blip r:embed="rId3" cstate="print"/>
          <a:srcRect/>
          <a:stretch>
            <a:fillRect/>
          </a:stretch>
        </p:blipFill>
        <p:spPr bwMode="auto">
          <a:xfrm>
            <a:off x="0" y="4876800"/>
            <a:ext cx="1857375" cy="1981200"/>
          </a:xfrm>
          <a:prstGeom prst="rect">
            <a:avLst/>
          </a:prstGeom>
          <a:noFill/>
          <a:ln w="9525">
            <a:noFill/>
            <a:miter lim="800000"/>
            <a:headEnd/>
            <a:tailEnd/>
          </a:ln>
        </p:spPr>
      </p:pic>
      <p:pic>
        <p:nvPicPr>
          <p:cNvPr id="16390" name="Picture 14" descr="4a4338ca_3cf203f8_cda8dbd97a5c4daedfaeffbwo8.gif"/>
          <p:cNvPicPr>
            <a:picLocks noChangeAspect="1"/>
          </p:cNvPicPr>
          <p:nvPr/>
        </p:nvPicPr>
        <p:blipFill>
          <a:blip r:embed="rId3" cstate="print"/>
          <a:srcRect/>
          <a:stretch>
            <a:fillRect/>
          </a:stretch>
        </p:blipFill>
        <p:spPr bwMode="auto">
          <a:xfrm>
            <a:off x="7072313" y="4648200"/>
            <a:ext cx="2071687" cy="2209800"/>
          </a:xfrm>
          <a:prstGeom prst="rect">
            <a:avLst/>
          </a:prstGeom>
          <a:noFill/>
          <a:ln w="9525">
            <a:noFill/>
            <a:miter lim="800000"/>
            <a:headEnd/>
            <a:tailEnd/>
          </a:ln>
        </p:spPr>
      </p:pic>
      <p:pic>
        <p:nvPicPr>
          <p:cNvPr id="16391" name="Picture 10" descr="phat_dan_sanhnho.gif"/>
          <p:cNvPicPr>
            <a:picLocks noChangeAspect="1"/>
          </p:cNvPicPr>
          <p:nvPr/>
        </p:nvPicPr>
        <p:blipFill>
          <a:blip r:embed="rId4" cstate="print"/>
          <a:srcRect/>
          <a:stretch>
            <a:fillRect/>
          </a:stretch>
        </p:blipFill>
        <p:spPr bwMode="auto">
          <a:xfrm>
            <a:off x="7673975" y="762000"/>
            <a:ext cx="1470025" cy="2190750"/>
          </a:xfrm>
          <a:prstGeom prst="rect">
            <a:avLst/>
          </a:prstGeom>
          <a:noFill/>
          <a:ln w="9525">
            <a:noFill/>
            <a:miter lim="800000"/>
            <a:headEnd/>
            <a:tailEnd/>
          </a:ln>
        </p:spPr>
      </p:pic>
      <p:pic>
        <p:nvPicPr>
          <p:cNvPr id="16392" name="Picture 10" descr="phat_dan_sanhnho.gif"/>
          <p:cNvPicPr>
            <a:picLocks noChangeAspect="1"/>
          </p:cNvPicPr>
          <p:nvPr/>
        </p:nvPicPr>
        <p:blipFill>
          <a:blip r:embed="rId4" cstate="print"/>
          <a:srcRect/>
          <a:stretch>
            <a:fillRect/>
          </a:stretch>
        </p:blipFill>
        <p:spPr bwMode="auto">
          <a:xfrm>
            <a:off x="0" y="685800"/>
            <a:ext cx="1470025" cy="2190750"/>
          </a:xfrm>
          <a:prstGeom prst="rect">
            <a:avLst/>
          </a:prstGeom>
          <a:noFill/>
          <a:ln w="9525">
            <a:noFill/>
            <a:miter lim="800000"/>
            <a:headEnd/>
            <a:tailEnd/>
          </a:ln>
        </p:spPr>
      </p:pic>
      <p:sp>
        <p:nvSpPr>
          <p:cNvPr id="9" name="Title 1"/>
          <p:cNvSpPr txBox="1">
            <a:spLocks/>
          </p:cNvSpPr>
          <p:nvPr/>
        </p:nvSpPr>
        <p:spPr bwMode="auto">
          <a:xfrm>
            <a:off x="0" y="457200"/>
            <a:ext cx="9144000" cy="1143000"/>
          </a:xfrm>
          <a:prstGeom prst="rect">
            <a:avLst/>
          </a:prstGeom>
          <a:noFill/>
          <a:ln w="9525">
            <a:noFill/>
            <a:miter lim="800000"/>
            <a:headEnd/>
            <a:tailEnd/>
          </a:ln>
        </p:spPr>
        <p:txBody>
          <a:bodyPr anchor="ctr"/>
          <a:lstStyle/>
          <a:p>
            <a:pPr algn="ctr" eaLnBrk="0" hangingPunct="0">
              <a:defRPr/>
            </a:pPr>
            <a:r>
              <a:rPr lang="en-US" sz="3200" kern="0" dirty="0" err="1">
                <a:solidFill>
                  <a:srgbClr val="FF0000"/>
                </a:solidFill>
                <a:latin typeface="+mj-lt"/>
                <a:ea typeface="+mj-ea"/>
                <a:cs typeface="+mj-cs"/>
              </a:rPr>
              <a:t>Thich</a:t>
            </a:r>
            <a:r>
              <a:rPr lang="en-US" sz="3200" kern="0" dirty="0">
                <a:solidFill>
                  <a:srgbClr val="FF0000"/>
                </a:solidFill>
                <a:latin typeface="+mj-lt"/>
                <a:ea typeface="+mj-ea"/>
                <a:cs typeface="+mj-cs"/>
              </a:rPr>
              <a:t> </a:t>
            </a:r>
            <a:r>
              <a:rPr lang="en-US" sz="3200" kern="0" dirty="0" err="1">
                <a:solidFill>
                  <a:srgbClr val="FF0000"/>
                </a:solidFill>
                <a:latin typeface="+mj-lt"/>
                <a:ea typeface="+mj-ea"/>
                <a:cs typeface="+mj-cs"/>
              </a:rPr>
              <a:t>Trung</a:t>
            </a:r>
            <a:r>
              <a:rPr lang="en-US" sz="3200" kern="0" dirty="0">
                <a:solidFill>
                  <a:srgbClr val="FF0000"/>
                </a:solidFill>
                <a:latin typeface="+mj-lt"/>
                <a:ea typeface="+mj-ea"/>
                <a:cs typeface="+mj-cs"/>
              </a:rPr>
              <a:t> </a:t>
            </a:r>
            <a:r>
              <a:rPr lang="en-US" sz="3200" kern="0" dirty="0" err="1">
                <a:solidFill>
                  <a:srgbClr val="FF0000"/>
                </a:solidFill>
                <a:latin typeface="+mj-lt"/>
                <a:ea typeface="+mj-ea"/>
                <a:cs typeface="+mj-cs"/>
              </a:rPr>
              <a:t>Sy</a:t>
            </a:r>
            <a:r>
              <a:rPr lang="en-US" sz="3200" kern="0" dirty="0">
                <a:solidFill>
                  <a:srgbClr val="FF0000"/>
                </a:solidFill>
                <a:latin typeface="+mj-lt"/>
                <a:ea typeface="+mj-ea"/>
                <a:cs typeface="+mj-cs"/>
              </a:rPr>
              <a:t> Greeted Master </a:t>
            </a:r>
            <a:r>
              <a:rPr lang="en-US" sz="3200" kern="0" dirty="0" err="1">
                <a:solidFill>
                  <a:srgbClr val="FF0000"/>
                </a:solidFill>
                <a:latin typeface="+mj-lt"/>
                <a:ea typeface="+mj-ea"/>
                <a:cs typeface="+mj-cs"/>
              </a:rPr>
              <a:t>Thich</a:t>
            </a:r>
            <a:r>
              <a:rPr lang="en-US" sz="3200" kern="0" dirty="0">
                <a:solidFill>
                  <a:srgbClr val="FF0000"/>
                </a:solidFill>
                <a:latin typeface="+mj-lt"/>
                <a:ea typeface="+mj-ea"/>
                <a:cs typeface="+mj-cs"/>
              </a:rPr>
              <a:t> </a:t>
            </a:r>
            <a:r>
              <a:rPr lang="en-US" sz="3200" kern="0" dirty="0" err="1">
                <a:solidFill>
                  <a:srgbClr val="FF0000"/>
                </a:solidFill>
                <a:latin typeface="+mj-lt"/>
                <a:ea typeface="+mj-ea"/>
                <a:cs typeface="+mj-cs"/>
              </a:rPr>
              <a:t>Nhat</a:t>
            </a:r>
            <a:r>
              <a:rPr lang="en-US" sz="3200" kern="0" dirty="0">
                <a:solidFill>
                  <a:srgbClr val="FF0000"/>
                </a:solidFill>
                <a:latin typeface="+mj-lt"/>
                <a:ea typeface="+mj-ea"/>
                <a:cs typeface="+mj-cs"/>
              </a:rPr>
              <a:t> </a:t>
            </a:r>
            <a:r>
              <a:rPr lang="en-US" sz="3200" kern="0" dirty="0" err="1">
                <a:solidFill>
                  <a:srgbClr val="FF0000"/>
                </a:solidFill>
                <a:latin typeface="+mj-lt"/>
                <a:ea typeface="+mj-ea"/>
                <a:cs typeface="+mj-cs"/>
              </a:rPr>
              <a:t>Hanh</a:t>
            </a:r>
            <a:r>
              <a:rPr lang="en-US" sz="3200" kern="0" dirty="0">
                <a:solidFill>
                  <a:srgbClr val="FF0000"/>
                </a:solidFill>
                <a:latin typeface="+mj-lt"/>
                <a:ea typeface="+mj-ea"/>
                <a:cs typeface="+mj-cs"/>
              </a:rPr>
              <a:t>  </a:t>
            </a:r>
            <a:r>
              <a:rPr lang="en-US" sz="3200" kern="0" dirty="0" smtClean="0">
                <a:solidFill>
                  <a:srgbClr val="FF0000"/>
                </a:solidFill>
                <a:latin typeface="+mj-lt"/>
                <a:ea typeface="+mj-ea"/>
                <a:cs typeface="+mj-cs"/>
              </a:rPr>
              <a:t>in October, </a:t>
            </a:r>
            <a:r>
              <a:rPr lang="en-US" sz="3200" kern="0" dirty="0">
                <a:solidFill>
                  <a:srgbClr val="FF0000"/>
                </a:solidFill>
                <a:latin typeface="+mj-lt"/>
                <a:ea typeface="+mj-ea"/>
                <a:cs typeface="+mj-cs"/>
              </a:rPr>
              <a:t>2008 in India</a:t>
            </a:r>
          </a:p>
        </p:txBody>
      </p:sp>
    </p:spTree>
  </p:cSld>
  <p:clrMapOvr>
    <a:masterClrMapping/>
  </p:clrMapOvr>
  <p:transition advClick="0" advTm="18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Content Placeholder 3" descr="lrg-2389-hinhdong20-gif.gif"/>
          <p:cNvPicPr>
            <a:picLocks noGrp="1" noChangeAspect="1"/>
          </p:cNvPicPr>
          <p:nvPr>
            <p:ph idx="1"/>
          </p:nvPr>
        </p:nvPicPr>
        <p:blipFill>
          <a:blip r:embed="rId2" cstate="print"/>
          <a:srcRect/>
          <a:stretch>
            <a:fillRect/>
          </a:stretch>
        </p:blipFill>
        <p:spPr>
          <a:xfrm>
            <a:off x="3429000" y="533400"/>
            <a:ext cx="2514600" cy="2619375"/>
          </a:xfrm>
        </p:spPr>
      </p:pic>
      <p:pic>
        <p:nvPicPr>
          <p:cNvPr id="17411" name="Picture 4" descr="bodedaotrang2.gif"/>
          <p:cNvPicPr>
            <a:picLocks noChangeAspect="1"/>
          </p:cNvPicPr>
          <p:nvPr/>
        </p:nvPicPr>
        <p:blipFill>
          <a:blip r:embed="rId3" cstate="print"/>
          <a:srcRect/>
          <a:stretch>
            <a:fillRect/>
          </a:stretch>
        </p:blipFill>
        <p:spPr bwMode="auto">
          <a:xfrm>
            <a:off x="6400800" y="914400"/>
            <a:ext cx="2143125" cy="2857500"/>
          </a:xfrm>
          <a:prstGeom prst="rect">
            <a:avLst/>
          </a:prstGeom>
          <a:noFill/>
          <a:ln w="9525">
            <a:noFill/>
            <a:miter lim="800000"/>
            <a:headEnd/>
            <a:tailEnd/>
          </a:ln>
        </p:spPr>
      </p:pic>
      <p:pic>
        <p:nvPicPr>
          <p:cNvPr id="17412" name="Picture 5" descr="thapchuyenphapluan1.gif"/>
          <p:cNvPicPr>
            <a:picLocks noChangeAspect="1"/>
          </p:cNvPicPr>
          <p:nvPr/>
        </p:nvPicPr>
        <p:blipFill>
          <a:blip r:embed="rId4" cstate="print"/>
          <a:srcRect/>
          <a:stretch>
            <a:fillRect/>
          </a:stretch>
        </p:blipFill>
        <p:spPr bwMode="auto">
          <a:xfrm>
            <a:off x="2286000" y="3276600"/>
            <a:ext cx="3810000" cy="2857500"/>
          </a:xfrm>
          <a:prstGeom prst="rect">
            <a:avLst/>
          </a:prstGeom>
          <a:noFill/>
          <a:ln w="9525">
            <a:noFill/>
            <a:miter lim="800000"/>
            <a:headEnd/>
            <a:tailEnd/>
          </a:ln>
        </p:spPr>
      </p:pic>
      <p:pic>
        <p:nvPicPr>
          <p:cNvPr id="17413" name="Picture 6" descr="phat%20dan%20sinh%204.gif"/>
          <p:cNvPicPr>
            <a:picLocks noChangeAspect="1"/>
          </p:cNvPicPr>
          <p:nvPr/>
        </p:nvPicPr>
        <p:blipFill>
          <a:blip r:embed="rId5" cstate="print"/>
          <a:srcRect/>
          <a:stretch>
            <a:fillRect/>
          </a:stretch>
        </p:blipFill>
        <p:spPr bwMode="auto">
          <a:xfrm>
            <a:off x="457200" y="1066800"/>
            <a:ext cx="2047875" cy="3810000"/>
          </a:xfrm>
          <a:prstGeom prst="rect">
            <a:avLst/>
          </a:prstGeom>
          <a:noFill/>
          <a:ln w="9525">
            <a:noFill/>
            <a:miter lim="800000"/>
            <a:headEnd/>
            <a:tailEnd/>
          </a:ln>
        </p:spPr>
      </p:pic>
      <p:sp>
        <p:nvSpPr>
          <p:cNvPr id="17414" name="TextBox 6"/>
          <p:cNvSpPr txBox="1">
            <a:spLocks noChangeArrowheads="1"/>
          </p:cNvSpPr>
          <p:nvPr/>
        </p:nvSpPr>
        <p:spPr bwMode="auto">
          <a:xfrm>
            <a:off x="228600" y="3505200"/>
            <a:ext cx="8742363" cy="3540125"/>
          </a:xfrm>
          <a:prstGeom prst="rect">
            <a:avLst/>
          </a:prstGeom>
          <a:noFill/>
          <a:ln w="9525">
            <a:noFill/>
            <a:miter lim="800000"/>
            <a:headEnd/>
            <a:tailEnd/>
          </a:ln>
        </p:spPr>
        <p:txBody>
          <a:bodyPr wrap="none">
            <a:spAutoFit/>
          </a:bodyPr>
          <a:lstStyle/>
          <a:p>
            <a:pPr algn="ctr"/>
            <a:r>
              <a:rPr lang="en-US" sz="2800" b="1">
                <a:solidFill>
                  <a:srgbClr val="FF0000"/>
                </a:solidFill>
              </a:rPr>
              <a:t>Kính chúc Quý vị an vui và hạnh phúc </a:t>
            </a:r>
          </a:p>
          <a:p>
            <a:pPr algn="ctr"/>
            <a:r>
              <a:rPr lang="en-US" sz="2800" b="1">
                <a:solidFill>
                  <a:srgbClr val="FF0000"/>
                </a:solidFill>
              </a:rPr>
              <a:t>trong Mùa Phật Đản năm nay.</a:t>
            </a:r>
          </a:p>
          <a:p>
            <a:pPr algn="ctr"/>
            <a:r>
              <a:rPr lang="en-US" sz="2800" b="1">
                <a:solidFill>
                  <a:srgbClr val="FF0000"/>
                </a:solidFill>
              </a:rPr>
              <a:t>May all of you be peaceful and happy</a:t>
            </a:r>
          </a:p>
          <a:p>
            <a:pPr algn="ctr"/>
            <a:r>
              <a:rPr lang="en-US" sz="2800" b="1">
                <a:solidFill>
                  <a:srgbClr val="FF0000"/>
                </a:solidFill>
              </a:rPr>
              <a:t> in the season of Buddha's Vesak Day in this year!</a:t>
            </a:r>
          </a:p>
          <a:p>
            <a:pPr algn="ctr"/>
            <a:endParaRPr lang="en-US" sz="2800" b="1">
              <a:solidFill>
                <a:srgbClr val="FF0000"/>
              </a:solidFill>
            </a:endParaRPr>
          </a:p>
          <a:p>
            <a:pPr algn="ctr"/>
            <a:endParaRPr lang="en-US" sz="2800" b="1">
              <a:solidFill>
                <a:srgbClr val="FF0000"/>
              </a:solidFill>
            </a:endParaRPr>
          </a:p>
          <a:p>
            <a:pPr algn="ctr"/>
            <a:r>
              <a:rPr lang="en-US" sz="2800" b="1">
                <a:solidFill>
                  <a:srgbClr val="FF0000"/>
                </a:solidFill>
              </a:rPr>
              <a:t>  </a:t>
            </a:r>
          </a:p>
          <a:p>
            <a:pPr algn="ctr"/>
            <a:r>
              <a:rPr lang="en-US" sz="2800" b="1">
                <a:solidFill>
                  <a:srgbClr val="FF0000"/>
                </a:solidFill>
              </a:rPr>
              <a:t> </a:t>
            </a:r>
          </a:p>
        </p:txBody>
      </p:sp>
    </p:spTree>
  </p:cSld>
  <p:clrMapOvr>
    <a:masterClrMapping/>
  </p:clrMapOvr>
  <p:transition advClick="0" advTm="14000"/>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4645</TotalTime>
  <Words>1182</Words>
  <Application>Microsoft Office PowerPoint</Application>
  <PresentationFormat>On-screen Show (4:3)</PresentationFormat>
  <Paragraphs>76</Paragraphs>
  <Slides>16</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Times New Roman</vt:lpstr>
      <vt:lpstr>Calibri</vt:lpstr>
      <vt:lpstr>Default Design</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CN</dc:creator>
  <cp:lastModifiedBy>vi</cp:lastModifiedBy>
  <cp:revision>284</cp:revision>
  <dcterms:created xsi:type="dcterms:W3CDTF">2008-06-22T23:27:06Z</dcterms:created>
  <dcterms:modified xsi:type="dcterms:W3CDTF">2011-05-15T03:30:28Z</dcterms:modified>
</cp:coreProperties>
</file>